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handoutMasterIdLst>
    <p:handoutMasterId r:id="rId54"/>
  </p:handoutMasterIdLst>
  <p:sldIdLst>
    <p:sldId id="256" r:id="rId2"/>
    <p:sldId id="381" r:id="rId3"/>
    <p:sldId id="385" r:id="rId4"/>
    <p:sldId id="391" r:id="rId5"/>
    <p:sldId id="257" r:id="rId6"/>
    <p:sldId id="386" r:id="rId7"/>
    <p:sldId id="392" r:id="rId8"/>
    <p:sldId id="389" r:id="rId9"/>
    <p:sldId id="387" r:id="rId10"/>
    <p:sldId id="388" r:id="rId11"/>
    <p:sldId id="390" r:id="rId12"/>
    <p:sldId id="393" r:id="rId13"/>
    <p:sldId id="354" r:id="rId14"/>
    <p:sldId id="375" r:id="rId15"/>
    <p:sldId id="329" r:id="rId16"/>
    <p:sldId id="330" r:id="rId17"/>
    <p:sldId id="338" r:id="rId18"/>
    <p:sldId id="353" r:id="rId19"/>
    <p:sldId id="355" r:id="rId20"/>
    <p:sldId id="356" r:id="rId21"/>
    <p:sldId id="342" r:id="rId22"/>
    <p:sldId id="343" r:id="rId23"/>
    <p:sldId id="344" r:id="rId24"/>
    <p:sldId id="345" r:id="rId25"/>
    <p:sldId id="346" r:id="rId26"/>
    <p:sldId id="347" r:id="rId27"/>
    <p:sldId id="357" r:id="rId28"/>
    <p:sldId id="348" r:id="rId29"/>
    <p:sldId id="349" r:id="rId30"/>
    <p:sldId id="358" r:id="rId31"/>
    <p:sldId id="361" r:id="rId32"/>
    <p:sldId id="350" r:id="rId33"/>
    <p:sldId id="359" r:id="rId34"/>
    <p:sldId id="360" r:id="rId35"/>
    <p:sldId id="362" r:id="rId36"/>
    <p:sldId id="363" r:id="rId37"/>
    <p:sldId id="366" r:id="rId38"/>
    <p:sldId id="364" r:id="rId39"/>
    <p:sldId id="335" r:id="rId40"/>
    <p:sldId id="365" r:id="rId41"/>
    <p:sldId id="370" r:id="rId42"/>
    <p:sldId id="371" r:id="rId43"/>
    <p:sldId id="372" r:id="rId44"/>
    <p:sldId id="373" r:id="rId45"/>
    <p:sldId id="374" r:id="rId46"/>
    <p:sldId id="378" r:id="rId47"/>
    <p:sldId id="377" r:id="rId48"/>
    <p:sldId id="380" r:id="rId49"/>
    <p:sldId id="394" r:id="rId50"/>
    <p:sldId id="379" r:id="rId51"/>
    <p:sldId id="300" r:id="rId52"/>
  </p:sldIdLst>
  <p:sldSz cx="9144000" cy="6858000" type="screen4x3"/>
  <p:notesSz cx="6669088" cy="992822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a:srgbClr val="D6D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8" autoAdjust="0"/>
  </p:normalViewPr>
  <p:slideViewPr>
    <p:cSldViewPr>
      <p:cViewPr>
        <p:scale>
          <a:sx n="100" d="100"/>
          <a:sy n="100" d="100"/>
        </p:scale>
        <p:origin x="-702"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E:\1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c:spPr>
    </c:sideWall>
    <c:backWall>
      <c:thickness val="0"/>
      <c:spPr>
        <a:noFill/>
      </c:spPr>
    </c:backWall>
    <c:plotArea>
      <c:layout/>
      <c:bar3DChart>
        <c:barDir val="col"/>
        <c:grouping val="clustered"/>
        <c:varyColors val="0"/>
        <c:ser>
          <c:idx val="0"/>
          <c:order val="0"/>
          <c:tx>
            <c:strRef>
              <c:f>Sheet1!$A$12</c:f>
              <c:strCache>
                <c:ptCount val="1"/>
                <c:pt idx="0">
                  <c:v>化药</c:v>
                </c:pt>
              </c:strCache>
            </c:strRef>
          </c:tx>
          <c:invertIfNegative val="0"/>
          <c:cat>
            <c:strRef>
              <c:f>Sheet1!$B$11:$F$11</c:f>
              <c:strCache>
                <c:ptCount val="5"/>
                <c:pt idx="0">
                  <c:v>1990版</c:v>
                </c:pt>
                <c:pt idx="1">
                  <c:v>2000版</c:v>
                </c:pt>
                <c:pt idx="2">
                  <c:v>2005版</c:v>
                </c:pt>
                <c:pt idx="3">
                  <c:v>2010版</c:v>
                </c:pt>
                <c:pt idx="4">
                  <c:v>2015版</c:v>
                </c:pt>
              </c:strCache>
            </c:strRef>
          </c:cat>
          <c:val>
            <c:numRef>
              <c:f>Sheet1!$B$12:$F$12</c:f>
              <c:numCache>
                <c:formatCode>General</c:formatCode>
                <c:ptCount val="5"/>
                <c:pt idx="0">
                  <c:v>343</c:v>
                </c:pt>
                <c:pt idx="1">
                  <c:v>423</c:v>
                </c:pt>
                <c:pt idx="2">
                  <c:v>446</c:v>
                </c:pt>
                <c:pt idx="3">
                  <c:v>592</c:v>
                </c:pt>
                <c:pt idx="4">
                  <c:v>752</c:v>
                </c:pt>
              </c:numCache>
            </c:numRef>
          </c:val>
        </c:ser>
        <c:ser>
          <c:idx val="1"/>
          <c:order val="1"/>
          <c:tx>
            <c:strRef>
              <c:f>Sheet1!$A$13</c:f>
              <c:strCache>
                <c:ptCount val="1"/>
                <c:pt idx="0">
                  <c:v>中药</c:v>
                </c:pt>
              </c:strCache>
            </c:strRef>
          </c:tx>
          <c:invertIfNegative val="0"/>
          <c:cat>
            <c:strRef>
              <c:f>Sheet1!$B$11:$F$11</c:f>
              <c:strCache>
                <c:ptCount val="5"/>
                <c:pt idx="0">
                  <c:v>1990版</c:v>
                </c:pt>
                <c:pt idx="1">
                  <c:v>2000版</c:v>
                </c:pt>
                <c:pt idx="2">
                  <c:v>2005版</c:v>
                </c:pt>
                <c:pt idx="3">
                  <c:v>2010版</c:v>
                </c:pt>
                <c:pt idx="4">
                  <c:v>2015版</c:v>
                </c:pt>
              </c:strCache>
            </c:strRef>
          </c:cat>
          <c:val>
            <c:numRef>
              <c:f>Sheet1!$B$13:$F$13</c:f>
              <c:numCache>
                <c:formatCode>General</c:formatCode>
                <c:ptCount val="5"/>
                <c:pt idx="0">
                  <c:v>499</c:v>
                </c:pt>
                <c:pt idx="1">
                  <c:v>656</c:v>
                </c:pt>
                <c:pt idx="2">
                  <c:v>685</c:v>
                </c:pt>
                <c:pt idx="3">
                  <c:v>1114</c:v>
                </c:pt>
                <c:pt idx="4">
                  <c:v>1148</c:v>
                </c:pt>
              </c:numCache>
            </c:numRef>
          </c:val>
        </c:ser>
        <c:ser>
          <c:idx val="2"/>
          <c:order val="2"/>
          <c:tx>
            <c:strRef>
              <c:f>Sheet1!$A$14</c:f>
              <c:strCache>
                <c:ptCount val="1"/>
                <c:pt idx="0">
                  <c:v>生物制品</c:v>
                </c:pt>
              </c:strCache>
            </c:strRef>
          </c:tx>
          <c:invertIfNegative val="0"/>
          <c:cat>
            <c:strRef>
              <c:f>Sheet1!$B$11:$F$11</c:f>
              <c:strCache>
                <c:ptCount val="5"/>
                <c:pt idx="0">
                  <c:v>1990版</c:v>
                </c:pt>
                <c:pt idx="1">
                  <c:v>2000版</c:v>
                </c:pt>
                <c:pt idx="2">
                  <c:v>2005版</c:v>
                </c:pt>
                <c:pt idx="3">
                  <c:v>2010版</c:v>
                </c:pt>
                <c:pt idx="4">
                  <c:v>2015版</c:v>
                </c:pt>
              </c:strCache>
            </c:strRef>
          </c:cat>
          <c:val>
            <c:numRef>
              <c:f>Sheet1!$B$14:$F$14</c:f>
              <c:numCache>
                <c:formatCode>General</c:formatCode>
                <c:ptCount val="5"/>
                <c:pt idx="0">
                  <c:v>36</c:v>
                </c:pt>
                <c:pt idx="1">
                  <c:v>46</c:v>
                </c:pt>
                <c:pt idx="2">
                  <c:v>115</c:v>
                </c:pt>
                <c:pt idx="3">
                  <c:v>123</c:v>
                </c:pt>
                <c:pt idx="4">
                  <c:v>131</c:v>
                </c:pt>
              </c:numCache>
            </c:numRef>
          </c:val>
        </c:ser>
        <c:dLbls>
          <c:showLegendKey val="0"/>
          <c:showVal val="0"/>
          <c:showCatName val="0"/>
          <c:showSerName val="0"/>
          <c:showPercent val="0"/>
          <c:showBubbleSize val="0"/>
        </c:dLbls>
        <c:gapWidth val="150"/>
        <c:shape val="box"/>
        <c:axId val="113382144"/>
        <c:axId val="113383680"/>
        <c:axId val="0"/>
      </c:bar3DChart>
      <c:catAx>
        <c:axId val="113382144"/>
        <c:scaling>
          <c:orientation val="minMax"/>
        </c:scaling>
        <c:delete val="0"/>
        <c:axPos val="b"/>
        <c:majorTickMark val="out"/>
        <c:minorTickMark val="none"/>
        <c:tickLblPos val="nextTo"/>
        <c:txPr>
          <a:bodyPr/>
          <a:lstStyle/>
          <a:p>
            <a:pPr>
              <a:defRPr sz="1400">
                <a:latin typeface="黑体" panose="02010609060101010101" pitchFamily="49" charset="-122"/>
                <a:ea typeface="黑体" panose="02010609060101010101" pitchFamily="49" charset="-122"/>
              </a:defRPr>
            </a:pPr>
            <a:endParaRPr lang="zh-CN"/>
          </a:p>
        </c:txPr>
        <c:crossAx val="113383680"/>
        <c:crosses val="autoZero"/>
        <c:auto val="1"/>
        <c:lblAlgn val="ctr"/>
        <c:lblOffset val="100"/>
        <c:noMultiLvlLbl val="0"/>
      </c:catAx>
      <c:valAx>
        <c:axId val="113383680"/>
        <c:scaling>
          <c:orientation val="minMax"/>
        </c:scaling>
        <c:delete val="0"/>
        <c:axPos val="l"/>
        <c:majorGridlines/>
        <c:numFmt formatCode="General" sourceLinked="1"/>
        <c:majorTickMark val="out"/>
        <c:minorTickMark val="none"/>
        <c:tickLblPos val="nextTo"/>
        <c:txPr>
          <a:bodyPr/>
          <a:lstStyle/>
          <a:p>
            <a:pPr>
              <a:defRPr sz="1600"/>
            </a:pPr>
            <a:endParaRPr lang="zh-CN"/>
          </a:p>
        </c:txPr>
        <c:crossAx val="113382144"/>
        <c:crosses val="autoZero"/>
        <c:crossBetween val="between"/>
      </c:valAx>
    </c:plotArea>
    <c:legend>
      <c:legendPos val="r"/>
      <c:layout/>
      <c:overlay val="0"/>
      <c:txPr>
        <a:bodyPr/>
        <a:lstStyle/>
        <a:p>
          <a:pPr>
            <a:defRPr sz="1600">
              <a:latin typeface="黑体" panose="02010609060101010101" pitchFamily="49" charset="-122"/>
              <a:ea typeface="黑体" panose="02010609060101010101" pitchFamily="49" charset="-122"/>
            </a:defRPr>
          </a:pPr>
          <a:endParaRPr lang="zh-CN"/>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r>
              <a:rPr lang="en-US" altLang="zh-CN" smtClean="0"/>
              <a:t>2011/6/12</a:t>
            </a:r>
            <a:endParaRPr lang="zh-CN" altLang="en-US"/>
          </a:p>
        </p:txBody>
      </p:sp>
      <p:sp>
        <p:nvSpPr>
          <p:cNvPr id="4" name="页脚占位符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E2F4D0E1-4083-48E3-B70D-FA0592E8598D}" type="slidenum">
              <a:rPr lang="zh-CN" altLang="en-US" smtClean="0"/>
              <a:t>‹#›</a:t>
            </a:fld>
            <a:endParaRPr lang="zh-CN" altLang="en-US"/>
          </a:p>
        </p:txBody>
      </p:sp>
    </p:spTree>
    <p:extLst>
      <p:ext uri="{BB962C8B-B14F-4D97-AF65-F5344CB8AC3E}">
        <p14:creationId xmlns:p14="http://schemas.microsoft.com/office/powerpoint/2010/main" val="327091488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r>
              <a:rPr lang="en-US" altLang="zh-CN" smtClean="0"/>
              <a:t>2011/6/12</a:t>
            </a:r>
            <a:endParaRPr lang="zh-CN" altLang="en-US"/>
          </a:p>
        </p:txBody>
      </p:sp>
      <p:sp>
        <p:nvSpPr>
          <p:cNvPr id="4" name="幻灯片图像占位符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4FBF7049-7140-4CD0-89B3-B4B826B40C3B}" type="slidenum">
              <a:rPr lang="zh-CN" altLang="en-US" smtClean="0"/>
              <a:t>‹#›</a:t>
            </a:fld>
            <a:endParaRPr lang="zh-CN" altLang="en-US"/>
          </a:p>
        </p:txBody>
      </p:sp>
    </p:spTree>
    <p:extLst>
      <p:ext uri="{BB962C8B-B14F-4D97-AF65-F5344CB8AC3E}">
        <p14:creationId xmlns:p14="http://schemas.microsoft.com/office/powerpoint/2010/main" val="2739920996"/>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BF7049-7140-4CD0-89B3-B4B826B40C3B}" type="slidenum">
              <a:rPr lang="zh-CN" altLang="en-US" smtClean="0"/>
              <a:t>1</a:t>
            </a:fld>
            <a:endParaRPr lang="zh-CN" altLang="en-US"/>
          </a:p>
        </p:txBody>
      </p:sp>
      <p:sp>
        <p:nvSpPr>
          <p:cNvPr id="5" name="日期占位符 4"/>
          <p:cNvSpPr>
            <a:spLocks noGrp="1"/>
          </p:cNvSpPr>
          <p:nvPr>
            <p:ph type="dt" idx="11"/>
          </p:nvPr>
        </p:nvSpPr>
        <p:spPr/>
        <p:txBody>
          <a:bodyPr/>
          <a:lstStyle/>
          <a:p>
            <a:r>
              <a:rPr lang="en-US" altLang="zh-CN" smtClean="0"/>
              <a:t>2011/6/12</a:t>
            </a:r>
            <a:endParaRPr lang="zh-CN" altLang="en-US"/>
          </a:p>
        </p:txBody>
      </p:sp>
      <p:sp>
        <p:nvSpPr>
          <p:cNvPr id="6" name="页脚占位符 5"/>
          <p:cNvSpPr>
            <a:spLocks noGrp="1"/>
          </p:cNvSpPr>
          <p:nvPr>
            <p:ph type="ftr" sz="quarter" idx="12"/>
          </p:nvPr>
        </p:nvSpPr>
        <p:spPr/>
        <p:txBody>
          <a:bodyPr/>
          <a:lstStyle/>
          <a:p>
            <a:endParaRPr lang="zh-CN" altLang="en-US"/>
          </a:p>
        </p:txBody>
      </p:sp>
    </p:spTree>
    <p:extLst>
      <p:ext uri="{BB962C8B-B14F-4D97-AF65-F5344CB8AC3E}">
        <p14:creationId xmlns:p14="http://schemas.microsoft.com/office/powerpoint/2010/main" val="1828954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5</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6</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7</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8</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9</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10</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12</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13</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14</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15</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16</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17</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18</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19</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20</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21</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22</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23</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24</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25</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26</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27</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28</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29</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30</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31</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32</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33</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34</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35</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36</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37</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38</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40</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41</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42</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43</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44</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45</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46</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47</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48</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49</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日期占位符 3"/>
          <p:cNvSpPr>
            <a:spLocks noGrp="1"/>
          </p:cNvSpPr>
          <p:nvPr>
            <p:ph type="dt" idx="10"/>
          </p:nvPr>
        </p:nvSpPr>
        <p:spPr/>
        <p:txBody>
          <a:bodyPr/>
          <a:lstStyle/>
          <a:p>
            <a:r>
              <a:rPr lang="en-US" altLang="zh-CN" smtClean="0"/>
              <a:t>2011/6/12</a:t>
            </a:r>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BF7049-7140-4CD0-89B3-B4B826B40C3B}" type="slidenum">
              <a:rPr lang="zh-CN" altLang="en-US" smtClean="0"/>
              <a:t>50</a:t>
            </a:fld>
            <a:endParaRPr lang="zh-CN" altLang="en-US"/>
          </a:p>
        </p:txBody>
      </p:sp>
    </p:spTree>
    <p:extLst>
      <p:ext uri="{BB962C8B-B14F-4D97-AF65-F5344CB8AC3E}">
        <p14:creationId xmlns:p14="http://schemas.microsoft.com/office/powerpoint/2010/main" val="1962476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4098B21-0E3E-4218-B24A-35EA457B0CD3}" type="datetime13">
              <a:rPr lang="en-US" altLang="zh-CN" smtClean="0"/>
              <a:t>4:13:55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271122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FBDA23-C703-4027-9928-BE7DD3D6540D}" type="datetime13">
              <a:rPr lang="en-US" altLang="zh-CN" smtClean="0"/>
              <a:t>4:13:55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266545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6A0AED0-7F96-451E-A79F-1976DF6976E7}" type="datetime13">
              <a:rPr lang="en-US" altLang="zh-CN" smtClean="0"/>
              <a:t>4:13:55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360551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5F438C5-FD57-454B-BBCA-0F9A0F31EC7D}" type="datetime13">
              <a:rPr lang="en-US" altLang="zh-CN" smtClean="0"/>
              <a:t>4:13:55 AM</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1024020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6A42869-D576-4DA3-AD00-5782670CD8CD}" type="datetime13">
              <a:rPr lang="en-US" altLang="zh-CN" smtClean="0"/>
              <a:t>4:13:55 AM</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26413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837A935-0726-47BF-AE48-16A26718D2BB}" type="datetime13">
              <a:rPr lang="en-US" altLang="zh-CN" smtClean="0"/>
              <a:t>4:13:55 AM</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4208827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88B02B2-6338-40ED-AB3B-47EF5225C8EF}" type="datetime13">
              <a:rPr lang="en-US" altLang="zh-CN" smtClean="0"/>
              <a:t>4:13:55 AM</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130838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5D01B5-602E-42A6-B36C-7F0E5FDC8780}" type="datetime13">
              <a:rPr lang="en-US" altLang="zh-CN" smtClean="0"/>
              <a:t>4:13:55 AM</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4011216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76331FF-FE7E-4EA9-A845-CA43A7AB0E37}" type="datetime13">
              <a:rPr lang="en-US" altLang="zh-CN" smtClean="0"/>
              <a:t>4:13:55 AM</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3319063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257B5-DEBB-4619-B894-B1FF236A3886}" type="datetime13">
              <a:rPr lang="en-US" altLang="zh-CN" smtClean="0"/>
              <a:t>4:13:55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54628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0D8ECF-C54A-43E6-A1FE-0236A39A3735}" type="datetime13">
              <a:rPr lang="en-US" altLang="zh-CN" smtClean="0"/>
              <a:t>4:13:55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778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671D3-D5CA-469E-9639-1F16F9C1C1E5}" type="datetime13">
              <a:rPr lang="en-US" altLang="zh-CN" smtClean="0"/>
              <a:t>4:13:55 AM</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410B5-AA53-45D2-A0ED-C8D7D0B5D93B}" type="slidenum">
              <a:rPr lang="zh-CN" altLang="en-US" smtClean="0"/>
              <a:t>‹#›</a:t>
            </a:fld>
            <a:endParaRPr lang="zh-CN" altLang="en-US"/>
          </a:p>
        </p:txBody>
      </p:sp>
    </p:spTree>
    <p:extLst>
      <p:ext uri="{BB962C8B-B14F-4D97-AF65-F5344CB8AC3E}">
        <p14:creationId xmlns:p14="http://schemas.microsoft.com/office/powerpoint/2010/main" val="152121440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7504" y="1412776"/>
            <a:ext cx="8856984" cy="1800200"/>
          </a:xfrm>
        </p:spPr>
        <p:txBody>
          <a:bodyPr>
            <a:noAutofit/>
          </a:bodyPr>
          <a:lstStyle/>
          <a:p>
            <a:r>
              <a:rPr lang="en-US" altLang="zh-CN" sz="4000" b="1" dirty="0">
                <a:solidFill>
                  <a:srgbClr val="FFFF00"/>
                </a:solidFill>
                <a:latin typeface="黑体" panose="02010609060101010101" pitchFamily="49" charset="-122"/>
                <a:ea typeface="黑体" panose="02010609060101010101" pitchFamily="49" charset="-122"/>
              </a:rPr>
              <a:t>2015</a:t>
            </a:r>
            <a:r>
              <a:rPr lang="zh-CN" altLang="en-US" sz="4000" b="1" dirty="0">
                <a:solidFill>
                  <a:srgbClr val="FFFF00"/>
                </a:solidFill>
                <a:latin typeface="黑体" panose="02010609060101010101" pitchFamily="49" charset="-122"/>
                <a:ea typeface="黑体" panose="02010609060101010101" pitchFamily="49" charset="-122"/>
              </a:rPr>
              <a:t>年版</a:t>
            </a:r>
            <a:r>
              <a:rPr lang="en-US" altLang="zh-CN" sz="4000" b="1" dirty="0" smtClean="0">
                <a:solidFill>
                  <a:srgbClr val="FFFF00"/>
                </a:solidFill>
                <a:latin typeface="黑体" panose="02010609060101010101" pitchFamily="49" charset="-122"/>
                <a:ea typeface="黑体" panose="02010609060101010101" pitchFamily="49" charset="-122"/>
              </a:rPr>
              <a:t>《</a:t>
            </a:r>
            <a:r>
              <a:rPr lang="zh-CN" altLang="en-US" sz="4000" b="1" dirty="0" smtClean="0">
                <a:solidFill>
                  <a:srgbClr val="FFFF00"/>
                </a:solidFill>
                <a:latin typeface="黑体" panose="02010609060101010101" pitchFamily="49" charset="-122"/>
                <a:ea typeface="黑体" panose="02010609060101010101" pitchFamily="49" charset="-122"/>
              </a:rPr>
              <a:t>中国兽药典</a:t>
            </a:r>
            <a:r>
              <a:rPr lang="en-US" altLang="zh-CN" sz="4000" b="1" dirty="0" smtClean="0">
                <a:solidFill>
                  <a:srgbClr val="FFFF00"/>
                </a:solidFill>
                <a:latin typeface="黑体" panose="02010609060101010101" pitchFamily="49" charset="-122"/>
                <a:ea typeface="黑体" panose="02010609060101010101" pitchFamily="49" charset="-122"/>
              </a:rPr>
              <a:t>》</a:t>
            </a:r>
            <a:r>
              <a:rPr lang="zh-CN" altLang="en-US" sz="4000" b="1" dirty="0" smtClean="0">
                <a:solidFill>
                  <a:srgbClr val="FFFF00"/>
                </a:solidFill>
                <a:latin typeface="黑体" panose="02010609060101010101" pitchFamily="49" charset="-122"/>
                <a:ea typeface="黑体" panose="02010609060101010101" pitchFamily="49" charset="-122"/>
              </a:rPr>
              <a:t>编制</a:t>
            </a:r>
            <a:r>
              <a:rPr lang="en-US" altLang="zh-CN" sz="4000" b="1" dirty="0" smtClean="0">
                <a:solidFill>
                  <a:srgbClr val="FFFF00"/>
                </a:solidFill>
                <a:latin typeface="黑体" panose="02010609060101010101" pitchFamily="49" charset="-122"/>
                <a:ea typeface="黑体" panose="02010609060101010101" pitchFamily="49" charset="-122"/>
              </a:rPr>
              <a:t/>
            </a:r>
            <a:br>
              <a:rPr lang="en-US" altLang="zh-CN" sz="4000" b="1" dirty="0" smtClean="0">
                <a:solidFill>
                  <a:srgbClr val="FFFF00"/>
                </a:solidFill>
                <a:latin typeface="黑体" panose="02010609060101010101" pitchFamily="49" charset="-122"/>
                <a:ea typeface="黑体" panose="02010609060101010101" pitchFamily="49" charset="-122"/>
              </a:rPr>
            </a:br>
            <a:r>
              <a:rPr lang="zh-CN" altLang="en-US" sz="4000" b="1" dirty="0" smtClean="0">
                <a:solidFill>
                  <a:srgbClr val="FFFF00"/>
                </a:solidFill>
                <a:latin typeface="黑体" panose="02010609060101010101" pitchFamily="49" charset="-122"/>
                <a:ea typeface="黑体" panose="02010609060101010101" pitchFamily="49" charset="-122"/>
              </a:rPr>
              <a:t>及兽药国家标准</a:t>
            </a:r>
            <a:r>
              <a:rPr lang="zh-CN" altLang="en-US" sz="4000" b="1" dirty="0">
                <a:solidFill>
                  <a:srgbClr val="FFFF00"/>
                </a:solidFill>
                <a:latin typeface="黑体" panose="02010609060101010101" pitchFamily="49" charset="-122"/>
                <a:ea typeface="黑体" panose="02010609060101010101" pitchFamily="49" charset="-122"/>
              </a:rPr>
              <a:t>管理</a:t>
            </a:r>
            <a:r>
              <a:rPr lang="zh-CN" altLang="en-US" sz="4000" b="1" dirty="0" smtClean="0">
                <a:solidFill>
                  <a:srgbClr val="FFFF00"/>
                </a:solidFill>
                <a:latin typeface="黑体" panose="02010609060101010101" pitchFamily="49" charset="-122"/>
                <a:ea typeface="黑体" panose="02010609060101010101" pitchFamily="49" charset="-122"/>
              </a:rPr>
              <a:t>概况</a:t>
            </a:r>
            <a:endParaRPr lang="zh-CN" altLang="en-US" sz="4800" b="1" dirty="0">
              <a:solidFill>
                <a:srgbClr val="FFFF00"/>
              </a:solidFill>
              <a:latin typeface="黑体" panose="02010609060101010101" pitchFamily="49" charset="-122"/>
              <a:ea typeface="黑体" panose="02010609060101010101" pitchFamily="49" charset="-122"/>
            </a:endParaRPr>
          </a:p>
        </p:txBody>
      </p:sp>
      <p:sp>
        <p:nvSpPr>
          <p:cNvPr id="3" name="副标题 2"/>
          <p:cNvSpPr>
            <a:spLocks noGrp="1"/>
          </p:cNvSpPr>
          <p:nvPr>
            <p:ph type="subTitle" idx="1"/>
          </p:nvPr>
        </p:nvSpPr>
        <p:spPr>
          <a:xfrm>
            <a:off x="1371600" y="4437112"/>
            <a:ext cx="7088832" cy="792088"/>
          </a:xfrm>
        </p:spPr>
        <p:txBody>
          <a:bodyPr/>
          <a:lstStyle/>
          <a:p>
            <a:r>
              <a:rPr lang="zh-CN" altLang="en-US" b="1" dirty="0">
                <a:latin typeface="黑体" pitchFamily="49" charset="-122"/>
                <a:ea typeface="黑体" pitchFamily="49" charset="-122"/>
              </a:rPr>
              <a:t>中国兽</a:t>
            </a:r>
            <a:r>
              <a:rPr lang="zh-CN" altLang="en-US" b="1" dirty="0" smtClean="0">
                <a:latin typeface="黑体" pitchFamily="49" charset="-122"/>
                <a:ea typeface="黑体" pitchFamily="49" charset="-122"/>
              </a:rPr>
              <a:t>药典委员会</a:t>
            </a:r>
            <a:r>
              <a:rPr lang="zh-CN" altLang="en-US" b="1" dirty="0" smtClean="0">
                <a:latin typeface="黑体" pitchFamily="49" charset="-122"/>
                <a:ea typeface="黑体" pitchFamily="49" charset="-122"/>
              </a:rPr>
              <a:t>办公室  巩忠福</a:t>
            </a:r>
            <a:endParaRPr lang="en-US" altLang="zh-CN" b="1" dirty="0" smtClean="0">
              <a:latin typeface="黑体" pitchFamily="49" charset="-122"/>
              <a:ea typeface="黑体" pitchFamily="49" charset="-122"/>
            </a:endParaRPr>
          </a:p>
        </p:txBody>
      </p:sp>
    </p:spTree>
    <p:extLst>
      <p:ext uri="{BB962C8B-B14F-4D97-AF65-F5344CB8AC3E}">
        <p14:creationId xmlns:p14="http://schemas.microsoft.com/office/powerpoint/2010/main" val="2176856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1509539"/>
            <a:ext cx="8496944" cy="2135485"/>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12</a:t>
            </a:r>
            <a:r>
              <a:rPr lang="zh-CN" altLang="en-US" sz="2400" b="1" dirty="0" smtClean="0">
                <a:latin typeface="黑体" pitchFamily="49" charset="-122"/>
                <a:ea typeface="黑体" pitchFamily="49" charset="-122"/>
              </a:rPr>
              <a:t>月</a:t>
            </a:r>
            <a:r>
              <a:rPr lang="en-US" altLang="zh-CN" sz="2400" b="1" dirty="0" smtClean="0">
                <a:latin typeface="黑体" pitchFamily="49" charset="-122"/>
                <a:ea typeface="黑体" pitchFamily="49" charset="-122"/>
              </a:rPr>
              <a:t>14</a:t>
            </a:r>
            <a:r>
              <a:rPr lang="zh-CN" altLang="en-US" sz="2400" b="1" dirty="0" smtClean="0">
                <a:latin typeface="黑体" pitchFamily="49" charset="-122"/>
                <a:ea typeface="黑体" pitchFamily="49" charset="-122"/>
              </a:rPr>
              <a:t>日至</a:t>
            </a:r>
            <a:r>
              <a:rPr lang="en-US" altLang="zh-CN" sz="2400" b="1" dirty="0" smtClean="0">
                <a:latin typeface="黑体" pitchFamily="49" charset="-122"/>
                <a:ea typeface="黑体" pitchFamily="49" charset="-122"/>
              </a:rPr>
              <a:t>15</a:t>
            </a:r>
            <a:r>
              <a:rPr lang="zh-CN" altLang="en-US" sz="2400" b="1" dirty="0" smtClean="0">
                <a:latin typeface="黑体" pitchFamily="49" charset="-122"/>
                <a:ea typeface="黑体" pitchFamily="49" charset="-122"/>
              </a:rPr>
              <a:t>日，第五届中国兽药典委员会全体会议召开，通过</a:t>
            </a: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a:t>
            </a:r>
            <a:r>
              <a:rPr lang="en-US" altLang="zh-CN" sz="2400" b="1" dirty="0" smtClean="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草案。</a:t>
            </a:r>
            <a:endParaRPr lang="en-US" altLang="zh-CN" sz="24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标志着</a:t>
            </a:r>
            <a:r>
              <a:rPr lang="en-US" altLang="zh-CN" sz="2400" b="1" dirty="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编制工作圆满完成。</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于康震副部长高度肯定</a:t>
            </a:r>
            <a:r>
              <a:rPr lang="en-US" altLang="zh-CN" sz="2400" b="1" dirty="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工作</a:t>
            </a:r>
            <a:r>
              <a:rPr lang="zh-CN" altLang="en-US" sz="2400" b="1" dirty="0" smtClean="0">
                <a:latin typeface="黑体" pitchFamily="49" charset="-122"/>
                <a:ea typeface="黑体" pitchFamily="49" charset="-122"/>
              </a:rPr>
              <a:t>。</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将为今后</a:t>
            </a:r>
            <a:r>
              <a:rPr lang="en-US" altLang="zh-CN" sz="2400" b="1" dirty="0" smtClean="0">
                <a:latin typeface="黑体" pitchFamily="49" charset="-122"/>
                <a:ea typeface="黑体" pitchFamily="49" charset="-122"/>
              </a:rPr>
              <a:t>5</a:t>
            </a:r>
            <a:r>
              <a:rPr lang="zh-CN" altLang="en-US" sz="2400" b="1" dirty="0" smtClean="0">
                <a:latin typeface="黑体" pitchFamily="49" charset="-122"/>
                <a:ea typeface="黑体" pitchFamily="49" charset="-122"/>
              </a:rPr>
              <a:t>年兽药标准树立新标杆！</a:t>
            </a:r>
            <a:endParaRPr lang="en-US" altLang="zh-CN" sz="24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4:32:21 AM</a:t>
            </a:fld>
            <a:endParaRPr lang="zh-CN" altLang="en-US" dirty="0"/>
          </a:p>
        </p:txBody>
      </p:sp>
      <p:sp>
        <p:nvSpPr>
          <p:cNvPr id="9" name="页脚占位符 8"/>
          <p:cNvSpPr>
            <a:spLocks noGrp="1"/>
          </p:cNvSpPr>
          <p:nvPr>
            <p:ph type="ftr" sz="quarter" idx="11"/>
          </p:nvPr>
        </p:nvSpPr>
        <p:spPr/>
        <p:txBody>
          <a:bodyPr/>
          <a:lstStyle/>
          <a:p>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917" y="3573016"/>
            <a:ext cx="3450447" cy="2346807"/>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365" y="3573016"/>
            <a:ext cx="3581035" cy="2346807"/>
          </a:xfrm>
          <a:prstGeom prst="rect">
            <a:avLst/>
          </a:prstGeom>
        </p:spPr>
      </p:pic>
      <p:sp>
        <p:nvSpPr>
          <p:cNvPr id="7" name="标题 1"/>
          <p:cNvSpPr>
            <a:spLocks noGrp="1"/>
          </p:cNvSpPr>
          <p:nvPr>
            <p:ph type="title"/>
          </p:nvPr>
        </p:nvSpPr>
        <p:spPr>
          <a:xfrm>
            <a:off x="457200" y="490662"/>
            <a:ext cx="8229600" cy="778098"/>
          </a:xfrm>
        </p:spPr>
        <p:txBody>
          <a:bodyPr>
            <a:normAutofit/>
          </a:bodyPr>
          <a:lstStyle/>
          <a:p>
            <a:pPr algn="l"/>
            <a:r>
              <a:rPr lang="zh-CN" altLang="en-US" sz="3600" b="1" dirty="0">
                <a:solidFill>
                  <a:schemeClr val="accent6">
                    <a:lumMod val="60000"/>
                    <a:lumOff val="40000"/>
                  </a:schemeClr>
                </a:solidFill>
                <a:latin typeface="黑体" pitchFamily="49" charset="-122"/>
                <a:ea typeface="黑体" pitchFamily="49" charset="-122"/>
              </a:rPr>
              <a:t>兽药</a:t>
            </a:r>
            <a:r>
              <a:rPr lang="zh-CN" altLang="en-US" sz="3600" b="1" dirty="0" smtClean="0">
                <a:solidFill>
                  <a:schemeClr val="accent6">
                    <a:lumMod val="60000"/>
                    <a:lumOff val="40000"/>
                  </a:schemeClr>
                </a:solidFill>
                <a:latin typeface="黑体" pitchFamily="49" charset="-122"/>
                <a:ea typeface="黑体" pitchFamily="49" charset="-122"/>
              </a:rPr>
              <a:t>典工作最新进展</a:t>
            </a:r>
            <a:endParaRPr lang="zh-CN" altLang="en-US" sz="3600" b="1" dirty="0">
              <a:solidFill>
                <a:schemeClr val="accent6">
                  <a:lumMod val="60000"/>
                  <a:lumOff val="40000"/>
                </a:schemeClr>
              </a:solidFill>
              <a:latin typeface="黑体" pitchFamily="49" charset="-122"/>
              <a:ea typeface="黑体" pitchFamily="49" charset="-122"/>
            </a:endParaRPr>
          </a:p>
        </p:txBody>
      </p:sp>
    </p:spTree>
    <p:extLst>
      <p:ext uri="{BB962C8B-B14F-4D97-AF65-F5344CB8AC3E}">
        <p14:creationId xmlns:p14="http://schemas.microsoft.com/office/powerpoint/2010/main" val="3773024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692696"/>
            <a:ext cx="8424936" cy="5112568"/>
          </a:xfrm>
        </p:spPr>
        <p:txBody>
          <a:bodyPr>
            <a:normAutofit/>
          </a:bodyPr>
          <a:lstStyle/>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2015</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12</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15</a:t>
            </a:r>
            <a:r>
              <a:rPr lang="zh-CN" altLang="en-US" sz="2000" b="1" dirty="0" smtClean="0">
                <a:latin typeface="黑体" pitchFamily="49" charset="-122"/>
                <a:ea typeface="黑体" pitchFamily="49" charset="-122"/>
              </a:rPr>
              <a:t>日，第五届兽药典委员会全体会议表决通过</a:t>
            </a:r>
            <a:r>
              <a:rPr lang="en-US" altLang="zh-CN" sz="2000" b="1" dirty="0">
                <a:latin typeface="黑体" pitchFamily="49" charset="-122"/>
                <a:ea typeface="黑体" pitchFamily="49" charset="-122"/>
              </a:rPr>
              <a:t>2015</a:t>
            </a:r>
            <a:r>
              <a:rPr lang="zh-CN" altLang="en-US" sz="2000" b="1" dirty="0">
                <a:latin typeface="黑体" pitchFamily="49" charset="-122"/>
                <a:ea typeface="黑体" pitchFamily="49" charset="-122"/>
              </a:rPr>
              <a:t>年版</a:t>
            </a: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审议稿；</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1</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4</a:t>
            </a:r>
            <a:r>
              <a:rPr lang="zh-CN" altLang="en-US" sz="2000" b="1" dirty="0" smtClean="0">
                <a:latin typeface="黑体" pitchFamily="49" charset="-122"/>
                <a:ea typeface="黑体" pitchFamily="49" charset="-122"/>
              </a:rPr>
              <a:t>日，药典办</a:t>
            </a:r>
            <a:r>
              <a:rPr lang="en-US" altLang="zh-CN" sz="2000" b="1" dirty="0" smtClean="0">
                <a:latin typeface="黑体" pitchFamily="49" charset="-122"/>
                <a:ea typeface="黑体" pitchFamily="49" charset="-122"/>
              </a:rPr>
              <a:t>[2016]1</a:t>
            </a:r>
            <a:r>
              <a:rPr lang="zh-CN" altLang="en-US" sz="2000" b="1" dirty="0" smtClean="0">
                <a:latin typeface="黑体" pitchFamily="49" charset="-122"/>
                <a:ea typeface="黑体" pitchFamily="49" charset="-122"/>
              </a:rPr>
              <a:t>号，</a:t>
            </a:r>
            <a:r>
              <a:rPr lang="en-US" altLang="zh-CN" sz="2000" b="1" dirty="0" smtClean="0">
                <a:latin typeface="黑体" pitchFamily="49" charset="-122"/>
                <a:ea typeface="黑体" pitchFamily="49" charset="-122"/>
              </a:rPr>
              <a:t>2015</a:t>
            </a:r>
            <a:r>
              <a:rPr lang="zh-CN" altLang="en-US" sz="2000" b="1" dirty="0" smtClean="0">
                <a:latin typeface="黑体" pitchFamily="49" charset="-122"/>
                <a:ea typeface="黑体" pitchFamily="49" charset="-122"/>
              </a:rPr>
              <a:t>年版</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草案报送农业部；</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1</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27</a:t>
            </a:r>
            <a:r>
              <a:rPr lang="zh-CN" altLang="en-US" sz="2000" b="1" dirty="0" smtClean="0">
                <a:latin typeface="黑体" pitchFamily="49" charset="-122"/>
                <a:ea typeface="黑体" pitchFamily="49" charset="-122"/>
              </a:rPr>
              <a:t>日，农医药便函</a:t>
            </a:r>
            <a:r>
              <a:rPr lang="en-US" altLang="zh-CN" sz="2000" b="1" dirty="0" smtClean="0">
                <a:latin typeface="黑体" pitchFamily="49" charset="-122"/>
                <a:ea typeface="黑体" pitchFamily="49" charset="-122"/>
              </a:rPr>
              <a:t>[2016]88</a:t>
            </a:r>
            <a:r>
              <a:rPr lang="zh-CN" altLang="en-US" sz="2000" b="1" dirty="0" smtClean="0">
                <a:latin typeface="黑体" pitchFamily="49" charset="-122"/>
                <a:ea typeface="黑体" pitchFamily="49" charset="-122"/>
              </a:rPr>
              <a:t>号，农业部批复：同意编篡内容，请认真做好印制出版工作；</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2015</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12</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21</a:t>
            </a:r>
            <a:r>
              <a:rPr lang="zh-CN" altLang="en-US" sz="2000" b="1" dirty="0" smtClean="0">
                <a:latin typeface="黑体" pitchFamily="49" charset="-122"/>
                <a:ea typeface="黑体" pitchFamily="49" charset="-122"/>
              </a:rPr>
              <a:t>日，中监所</a:t>
            </a:r>
            <a:r>
              <a:rPr lang="en-US" altLang="zh-CN" sz="2000" b="1" dirty="0" smtClean="0">
                <a:latin typeface="黑体" pitchFamily="49" charset="-122"/>
                <a:ea typeface="黑体" pitchFamily="49" charset="-122"/>
              </a:rPr>
              <a:t>[2015]</a:t>
            </a:r>
            <a:r>
              <a:rPr lang="zh-CN" altLang="en-US" sz="2000" b="1" dirty="0" smtClean="0">
                <a:latin typeface="黑体" pitchFamily="49" charset="-122"/>
                <a:ea typeface="黑体" pitchFamily="49" charset="-122"/>
              </a:rPr>
              <a:t>合同</a:t>
            </a:r>
            <a:r>
              <a:rPr lang="en-US" altLang="zh-CN" sz="2000" b="1" dirty="0" smtClean="0">
                <a:latin typeface="黑体" pitchFamily="49" charset="-122"/>
                <a:ea typeface="黑体" pitchFamily="49" charset="-122"/>
              </a:rPr>
              <a:t>330</a:t>
            </a:r>
            <a:r>
              <a:rPr lang="zh-CN" altLang="en-US" sz="2000" b="1" dirty="0" smtClean="0">
                <a:latin typeface="黑体" pitchFamily="49" charset="-122"/>
                <a:ea typeface="黑体" pitchFamily="49" charset="-122"/>
              </a:rPr>
              <a:t>号，与中国农业出版社签订出版合同；</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3</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14</a:t>
            </a:r>
            <a:r>
              <a:rPr lang="zh-CN" altLang="en-US" sz="2000" b="1" dirty="0" smtClean="0">
                <a:latin typeface="黑体" pitchFamily="49" charset="-122"/>
                <a:ea typeface="黑体" pitchFamily="49" charset="-122"/>
              </a:rPr>
              <a:t>日，</a:t>
            </a:r>
            <a:r>
              <a:rPr lang="zh-CN" altLang="en-US" sz="2000" b="1" dirty="0">
                <a:latin typeface="黑体" pitchFamily="49" charset="-122"/>
                <a:ea typeface="黑体" pitchFamily="49" charset="-122"/>
              </a:rPr>
              <a:t>中监所</a:t>
            </a:r>
            <a:r>
              <a:rPr lang="en-US" altLang="zh-CN" sz="2000" b="1" dirty="0">
                <a:latin typeface="黑体" pitchFamily="49" charset="-122"/>
                <a:ea typeface="黑体" pitchFamily="49" charset="-122"/>
              </a:rPr>
              <a:t>[</a:t>
            </a:r>
            <a:r>
              <a:rPr lang="en-US" altLang="zh-CN" sz="2000" b="1" dirty="0" smtClean="0">
                <a:latin typeface="黑体" pitchFamily="49" charset="-122"/>
                <a:ea typeface="黑体" pitchFamily="49" charset="-122"/>
              </a:rPr>
              <a:t>2016]</a:t>
            </a:r>
            <a:r>
              <a:rPr lang="zh-CN" altLang="en-US" sz="2000" b="1" dirty="0">
                <a:latin typeface="黑体" pitchFamily="49" charset="-122"/>
                <a:ea typeface="黑体" pitchFamily="49" charset="-122"/>
              </a:rPr>
              <a:t>合同</a:t>
            </a:r>
            <a:r>
              <a:rPr lang="en-US" altLang="zh-CN" sz="2000" b="1" dirty="0" smtClean="0">
                <a:latin typeface="黑体" pitchFamily="49" charset="-122"/>
                <a:ea typeface="黑体" pitchFamily="49" charset="-122"/>
              </a:rPr>
              <a:t>34</a:t>
            </a:r>
            <a:r>
              <a:rPr lang="zh-CN" altLang="en-US" sz="2000" b="1" dirty="0" smtClean="0">
                <a:latin typeface="黑体" pitchFamily="49" charset="-122"/>
                <a:ea typeface="黑体" pitchFamily="49" charset="-122"/>
              </a:rPr>
              <a:t>号，签订印制合同；</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3</a:t>
            </a:r>
            <a:r>
              <a:rPr lang="zh-CN" altLang="en-US" sz="2000" b="1" dirty="0" smtClean="0">
                <a:latin typeface="黑体" pitchFamily="49" charset="-122"/>
                <a:ea typeface="黑体" pitchFamily="49" charset="-122"/>
              </a:rPr>
              <a:t>月初，交付文稿及电子版；</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4</a:t>
            </a:r>
            <a:r>
              <a:rPr lang="zh-CN" altLang="en-US" sz="2000" b="1" dirty="0" smtClean="0">
                <a:latin typeface="黑体" pitchFamily="49" charset="-122"/>
                <a:ea typeface="黑体" pitchFamily="49" charset="-122"/>
              </a:rPr>
              <a:t>月初，出版社发稿，排版；</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000" b="1" dirty="0" smtClean="0">
                <a:latin typeface="黑体" pitchFamily="49" charset="-122"/>
                <a:ea typeface="黑体" pitchFamily="49" charset="-122"/>
              </a:rPr>
              <a:t>目前，出清样，紧张校稿中</a:t>
            </a:r>
            <a:r>
              <a:rPr lang="en-US" altLang="zh-CN" sz="2000" b="1" dirty="0" smtClean="0">
                <a:latin typeface="黑体" pitchFamily="49" charset="-122"/>
                <a:ea typeface="黑体" pitchFamily="49" charset="-122"/>
              </a:rPr>
              <a:t>……</a:t>
            </a:r>
          </a:p>
          <a:p>
            <a:pPr>
              <a:buClr>
                <a:schemeClr val="accent6">
                  <a:lumMod val="40000"/>
                  <a:lumOff val="60000"/>
                </a:schemeClr>
              </a:buClr>
              <a:buSzPct val="70000"/>
              <a:buFont typeface="Wingdings" panose="05000000000000000000" pitchFamily="2" charset="2"/>
              <a:buChar char="n"/>
            </a:pPr>
            <a:r>
              <a:rPr lang="zh-CN" altLang="en-US" sz="2000" b="1" dirty="0" smtClean="0">
                <a:latin typeface="黑体" pitchFamily="49" charset="-122"/>
                <a:ea typeface="黑体" pitchFamily="49" charset="-122"/>
              </a:rPr>
              <a:t>具体实施以农业部公告为准</a:t>
            </a:r>
            <a:endParaRPr lang="en-US" altLang="zh-CN" sz="24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可能自</a:t>
            </a:r>
            <a:r>
              <a:rPr lang="en-US" altLang="zh-CN" sz="2000" b="1" dirty="0" smtClean="0">
                <a:latin typeface="黑体" pitchFamily="49" charset="-122"/>
                <a:ea typeface="黑体" pitchFamily="49" charset="-122"/>
              </a:rPr>
              <a:t>2016</a:t>
            </a:r>
            <a:r>
              <a:rPr lang="zh-CN" altLang="en-US" sz="2000" b="1" dirty="0" smtClean="0">
                <a:latin typeface="黑体" pitchFamily="49" charset="-122"/>
                <a:ea typeface="黑体" pitchFamily="49" charset="-122"/>
              </a:rPr>
              <a:t>年</a:t>
            </a:r>
            <a:r>
              <a:rPr lang="en-US" altLang="zh-CN" sz="2000" b="1" dirty="0" smtClean="0">
                <a:latin typeface="黑体" pitchFamily="49" charset="-122"/>
                <a:ea typeface="黑体" pitchFamily="49" charset="-122"/>
              </a:rPr>
              <a:t>11</a:t>
            </a:r>
            <a:r>
              <a:rPr lang="zh-CN" altLang="en-US" sz="2000" b="1" dirty="0" smtClean="0">
                <a:latin typeface="黑体" pitchFamily="49" charset="-122"/>
                <a:ea typeface="黑体" pitchFamily="49" charset="-122"/>
              </a:rPr>
              <a:t>月</a:t>
            </a:r>
            <a:r>
              <a:rPr lang="en-US" altLang="zh-CN" sz="2000" b="1" dirty="0" smtClean="0">
                <a:latin typeface="黑体" pitchFamily="49" charset="-122"/>
                <a:ea typeface="黑体" pitchFamily="49" charset="-122"/>
              </a:rPr>
              <a:t>1</a:t>
            </a:r>
            <a:r>
              <a:rPr lang="zh-CN" altLang="en-US" sz="2000" b="1" dirty="0" smtClean="0">
                <a:latin typeface="黑体" pitchFamily="49" charset="-122"/>
                <a:ea typeface="黑体" pitchFamily="49" charset="-122"/>
              </a:rPr>
              <a:t>日起</a:t>
            </a: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4:13:57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29402417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692696"/>
            <a:ext cx="8496944" cy="3168352"/>
          </a:xfrm>
        </p:spPr>
        <p:txBody>
          <a:bodyPr>
            <a:normAutofit/>
          </a:bodyPr>
          <a:lstStyle/>
          <a:p>
            <a:pPr>
              <a:buClr>
                <a:schemeClr val="accent6">
                  <a:lumMod val="40000"/>
                  <a:lumOff val="60000"/>
                </a:schemeClr>
              </a:buClr>
              <a:buSzPct val="70000"/>
              <a:buFont typeface="Wingdings" panose="05000000000000000000" pitchFamily="2" charset="2"/>
              <a:buChar char="n"/>
            </a:pPr>
            <a:endParaRPr lang="en-US" altLang="zh-CN" sz="28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800" b="1" dirty="0" smtClean="0">
                <a:latin typeface="黑体" pitchFamily="49" charset="-122"/>
                <a:ea typeface="黑体" pitchFamily="49" charset="-122"/>
              </a:rPr>
              <a:t>新</a:t>
            </a:r>
            <a:r>
              <a:rPr lang="zh-CN" altLang="en-US" sz="2800" b="1" dirty="0" smtClean="0">
                <a:latin typeface="黑体" pitchFamily="49" charset="-122"/>
                <a:ea typeface="黑体" pitchFamily="49" charset="-122"/>
              </a:rPr>
              <a:t>版</a:t>
            </a:r>
            <a:r>
              <a:rPr lang="en-US" altLang="zh-CN" sz="2800" b="1" dirty="0">
                <a:latin typeface="黑体" pitchFamily="49" charset="-122"/>
                <a:ea typeface="黑体" pitchFamily="49" charset="-122"/>
              </a:rPr>
              <a:t>《</a:t>
            </a:r>
            <a:r>
              <a:rPr lang="zh-CN" altLang="en-US" sz="2800" b="1" dirty="0">
                <a:latin typeface="黑体" pitchFamily="49" charset="-122"/>
                <a:ea typeface="黑体" pitchFamily="49" charset="-122"/>
              </a:rPr>
              <a:t>中国兽药典</a:t>
            </a:r>
            <a:r>
              <a:rPr lang="en-US" altLang="zh-CN" sz="2800" b="1" dirty="0" smtClean="0">
                <a:latin typeface="黑体" pitchFamily="49" charset="-122"/>
                <a:ea typeface="黑体" pitchFamily="49" charset="-122"/>
              </a:rPr>
              <a:t>》</a:t>
            </a:r>
            <a:r>
              <a:rPr lang="zh-CN" altLang="en-US" sz="2800" b="1" dirty="0" smtClean="0">
                <a:latin typeface="黑体" pitchFamily="49" charset="-122"/>
                <a:ea typeface="黑体" pitchFamily="49" charset="-122"/>
              </a:rPr>
              <a:t>正在印制中</a:t>
            </a:r>
            <a:endParaRPr lang="en-US" altLang="zh-CN" sz="28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800" b="1" dirty="0" smtClean="0">
                <a:latin typeface="黑体" pitchFamily="49" charset="-122"/>
                <a:ea typeface="黑体" pitchFamily="49" charset="-122"/>
              </a:rPr>
              <a:t>新版兽药典尚未启动征订工作</a:t>
            </a:r>
            <a:endParaRPr lang="en-US" altLang="zh-CN" sz="28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800" b="1" dirty="0">
                <a:latin typeface="黑体" pitchFamily="49" charset="-122"/>
                <a:ea typeface="黑体" pitchFamily="49" charset="-122"/>
              </a:rPr>
              <a:t>中国兽药</a:t>
            </a:r>
            <a:r>
              <a:rPr lang="zh-CN" altLang="en-US" sz="2800" b="1" dirty="0" smtClean="0">
                <a:latin typeface="黑体" pitchFamily="49" charset="-122"/>
                <a:ea typeface="黑体" pitchFamily="49" charset="-122"/>
              </a:rPr>
              <a:t>协会是新版兽药典的唯一出售渠道</a:t>
            </a:r>
            <a:endParaRPr lang="en-US" altLang="zh-CN" sz="28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关注协会网站的相关信息</a:t>
            </a: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4:21:39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1783356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solidFill>
                  <a:schemeClr val="accent6">
                    <a:lumMod val="60000"/>
                    <a:lumOff val="40000"/>
                  </a:schemeClr>
                </a:solidFill>
                <a:latin typeface="黑体" pitchFamily="49" charset="-122"/>
                <a:ea typeface="黑体" pitchFamily="49" charset="-122"/>
              </a:rPr>
              <a:t>内容提要</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1763688" y="1916832"/>
            <a:ext cx="5400600" cy="2592288"/>
          </a:xfrm>
        </p:spPr>
        <p:txBody>
          <a:bodyPr>
            <a:normAutofit fontScale="92500" lnSpcReduction="10000"/>
          </a:bodyPr>
          <a:lstStyle/>
          <a:p>
            <a:pPr marL="0" indent="0">
              <a:buClr>
                <a:schemeClr val="accent6">
                  <a:lumMod val="40000"/>
                  <a:lumOff val="60000"/>
                </a:schemeClr>
              </a:buClr>
              <a:buSzPct val="70000"/>
              <a:buNone/>
            </a:pPr>
            <a:r>
              <a:rPr lang="zh-CN" altLang="en-US" b="1" dirty="0" smtClean="0">
                <a:latin typeface="黑体" pitchFamily="49" charset="-122"/>
                <a:ea typeface="黑体" pitchFamily="49" charset="-122"/>
              </a:rPr>
              <a:t>一、概况</a:t>
            </a:r>
            <a:endParaRPr lang="en-US" altLang="zh-CN" b="1" dirty="0" smtClean="0">
              <a:latin typeface="黑体" pitchFamily="49" charset="-122"/>
              <a:ea typeface="黑体" pitchFamily="49" charset="-122"/>
            </a:endParaRPr>
          </a:p>
          <a:p>
            <a:pPr marL="0" indent="0">
              <a:buClr>
                <a:schemeClr val="accent6">
                  <a:lumMod val="40000"/>
                  <a:lumOff val="60000"/>
                </a:schemeClr>
              </a:buClr>
              <a:buSzPct val="70000"/>
              <a:buNone/>
            </a:pPr>
            <a:r>
              <a:rPr lang="zh-CN" altLang="en-US" b="1" dirty="0" smtClean="0">
                <a:latin typeface="黑体" pitchFamily="49" charset="-122"/>
                <a:ea typeface="黑体" pitchFamily="49" charset="-122"/>
              </a:rPr>
              <a:t>二、编制方案</a:t>
            </a:r>
            <a:endParaRPr lang="en-US" altLang="zh-CN" b="1" dirty="0" smtClean="0">
              <a:latin typeface="黑体" pitchFamily="49" charset="-122"/>
              <a:ea typeface="黑体" pitchFamily="49" charset="-122"/>
            </a:endParaRPr>
          </a:p>
          <a:p>
            <a:pPr marL="0" indent="0">
              <a:buClr>
                <a:schemeClr val="accent6">
                  <a:lumMod val="40000"/>
                  <a:lumOff val="60000"/>
                </a:schemeClr>
              </a:buClr>
              <a:buSzPct val="70000"/>
              <a:buNone/>
            </a:pPr>
            <a:r>
              <a:rPr lang="zh-CN" altLang="en-US" b="1" dirty="0">
                <a:latin typeface="黑体" pitchFamily="49" charset="-122"/>
                <a:ea typeface="黑体" pitchFamily="49" charset="-122"/>
              </a:rPr>
              <a:t>三、编制</a:t>
            </a:r>
            <a:r>
              <a:rPr lang="zh-CN" altLang="en-US" b="1" dirty="0" smtClean="0">
                <a:latin typeface="黑体" pitchFamily="49" charset="-122"/>
                <a:ea typeface="黑体" pitchFamily="49" charset="-122"/>
              </a:rPr>
              <a:t>过程</a:t>
            </a:r>
            <a:endParaRPr lang="en-US" altLang="zh-CN" b="1" dirty="0" smtClean="0">
              <a:latin typeface="黑体" pitchFamily="49" charset="-122"/>
              <a:ea typeface="黑体" pitchFamily="49" charset="-122"/>
            </a:endParaRPr>
          </a:p>
          <a:p>
            <a:pPr marL="0" indent="0">
              <a:buClr>
                <a:schemeClr val="accent6">
                  <a:lumMod val="40000"/>
                  <a:lumOff val="60000"/>
                </a:schemeClr>
              </a:buClr>
              <a:buSzPct val="70000"/>
              <a:buNone/>
            </a:pPr>
            <a:r>
              <a:rPr lang="zh-CN" altLang="en-US" b="1" dirty="0" smtClean="0">
                <a:latin typeface="黑体" pitchFamily="49" charset="-122"/>
                <a:ea typeface="黑体" pitchFamily="49" charset="-122"/>
              </a:rPr>
              <a:t>四、各部主要</a:t>
            </a:r>
            <a:r>
              <a:rPr lang="zh-CN" altLang="en-US" b="1" dirty="0">
                <a:latin typeface="黑体" pitchFamily="49" charset="-122"/>
                <a:ea typeface="黑体" pitchFamily="49" charset="-122"/>
              </a:rPr>
              <a:t>变化</a:t>
            </a:r>
            <a:endParaRPr lang="en-US" altLang="zh-CN" b="1" dirty="0" smtClean="0">
              <a:latin typeface="黑体" pitchFamily="49" charset="-122"/>
              <a:ea typeface="黑体" pitchFamily="49" charset="-122"/>
            </a:endParaRPr>
          </a:p>
          <a:p>
            <a:pPr marL="0" indent="0">
              <a:buClr>
                <a:schemeClr val="accent6">
                  <a:lumMod val="40000"/>
                  <a:lumOff val="60000"/>
                </a:schemeClr>
              </a:buClr>
              <a:buSzPct val="70000"/>
              <a:buNone/>
            </a:pPr>
            <a:r>
              <a:rPr lang="zh-CN" altLang="en-US" b="1" dirty="0" smtClean="0">
                <a:latin typeface="黑体" pitchFamily="49" charset="-122"/>
                <a:ea typeface="黑体" pitchFamily="49" charset="-122"/>
              </a:rPr>
              <a:t>五、兽药标准管理</a:t>
            </a:r>
            <a:endParaRPr lang="en-US" altLang="zh-CN"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4:13:57 AM</a:t>
            </a:fld>
            <a:endParaRPr lang="zh-CN" altLang="en-US" dirty="0"/>
          </a:p>
        </p:txBody>
      </p:sp>
      <p:sp>
        <p:nvSpPr>
          <p:cNvPr id="9" name="页脚占位符 8"/>
          <p:cNvSpPr>
            <a:spLocks noGrp="1"/>
          </p:cNvSpPr>
          <p:nvPr>
            <p:ph type="ftr" sz="quarter" idx="11"/>
          </p:nvPr>
        </p:nvSpPr>
        <p:spPr/>
        <p:txBody>
          <a:bodyPr/>
          <a:lstStyle/>
          <a:p>
            <a:endParaRPr lang="zh-CN" altLang="en-US" sz="1400" b="1" dirty="0">
              <a:solidFill>
                <a:srgbClr val="FFC000"/>
              </a:solidFill>
            </a:endParaRPr>
          </a:p>
        </p:txBody>
      </p:sp>
    </p:spTree>
    <p:extLst>
      <p:ext uri="{BB962C8B-B14F-4D97-AF65-F5344CB8AC3E}">
        <p14:creationId xmlns:p14="http://schemas.microsoft.com/office/powerpoint/2010/main" val="3563962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195736" y="1700808"/>
            <a:ext cx="4896544" cy="2376264"/>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兽药</a:t>
            </a:r>
            <a:r>
              <a:rPr lang="zh-CN" altLang="en-US" sz="2400" b="1" dirty="0" smtClean="0">
                <a:latin typeface="黑体" pitchFamily="49" charset="-122"/>
                <a:ea typeface="黑体" pitchFamily="49" charset="-122"/>
              </a:rPr>
              <a:t>国家标准</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中国</a:t>
            </a:r>
            <a:r>
              <a:rPr lang="zh-CN" altLang="en-US" sz="2400" b="1" dirty="0" smtClean="0">
                <a:latin typeface="黑体" pitchFamily="49" charset="-122"/>
                <a:ea typeface="黑体" pitchFamily="49" charset="-122"/>
              </a:rPr>
              <a:t>兽药</a:t>
            </a:r>
            <a:r>
              <a:rPr lang="zh-CN" altLang="en-US" sz="2400" b="1" dirty="0" smtClean="0">
                <a:latin typeface="黑体" pitchFamily="49" charset="-122"/>
                <a:ea typeface="黑体" pitchFamily="49" charset="-122"/>
              </a:rPr>
              <a:t>典</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二者</a:t>
            </a:r>
            <a:r>
              <a:rPr lang="zh-CN" altLang="en-US" sz="2400" b="1" dirty="0">
                <a:latin typeface="黑体" pitchFamily="49" charset="-122"/>
                <a:ea typeface="黑体" pitchFamily="49" charset="-122"/>
              </a:rPr>
              <a:t>的</a:t>
            </a:r>
            <a:r>
              <a:rPr lang="zh-CN" altLang="en-US" sz="2400" b="1" dirty="0" smtClean="0">
                <a:latin typeface="黑体" pitchFamily="49" charset="-122"/>
                <a:ea typeface="黑体" pitchFamily="49" charset="-122"/>
              </a:rPr>
              <a:t>关系</a:t>
            </a:r>
            <a:endParaRPr lang="en-US" altLang="zh-CN" sz="24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5:20:16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431329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11560" y="1124744"/>
            <a:ext cx="8208912" cy="4104456"/>
          </a:xfrm>
        </p:spPr>
        <p:txBody>
          <a:bodyPr>
            <a:normAutofit/>
          </a:bodyPr>
          <a:lstStyle/>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兽药标准</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兽药标准，包括兽药国家标准和企业内控标准。</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u"/>
            </a:pPr>
            <a:r>
              <a:rPr lang="zh-CN" altLang="en-US" sz="1600" b="1" dirty="0" smtClean="0">
                <a:latin typeface="黑体" pitchFamily="49" charset="-122"/>
                <a:ea typeface="黑体" pitchFamily="49" charset="-122"/>
              </a:rPr>
              <a:t>需要明确的是，当前管理体制下没有部颁标准、地方标准之说。</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兽药国家标准，包括中国兽药典、农业部颁布的其他兽药质量标准（包括进口兽药质量标准）。</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兽药地方标准上升国家标准，是特殊历史时期的标准。</a:t>
            </a: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5:19:21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3599210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476672"/>
            <a:ext cx="8208912" cy="540060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兽药</a:t>
            </a:r>
            <a:r>
              <a:rPr lang="zh-CN" altLang="en-US" sz="2400" b="1" dirty="0">
                <a:latin typeface="黑体" pitchFamily="49" charset="-122"/>
                <a:ea typeface="黑体" pitchFamily="49" charset="-122"/>
              </a:rPr>
              <a:t>国家标准</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兽药国家标准，是国家为保证兽药质量，对兽药的质量指标、检验方法和生产工艺等所做的技术规定，是兽药研究、生产、经营、使用及监督管理各环节必须共同遵守的，具有</a:t>
            </a:r>
            <a:r>
              <a:rPr lang="zh-CN" altLang="en-US" sz="2000" b="1" dirty="0" smtClean="0">
                <a:solidFill>
                  <a:srgbClr val="FFFF00"/>
                </a:solidFill>
                <a:latin typeface="黑体" pitchFamily="49" charset="-122"/>
                <a:ea typeface="黑体" pitchFamily="49" charset="-122"/>
              </a:rPr>
              <a:t>强制性</a:t>
            </a:r>
            <a:r>
              <a:rPr lang="zh-CN" altLang="en-US" sz="2000" b="1" dirty="0" smtClean="0">
                <a:latin typeface="黑体" pitchFamily="49" charset="-122"/>
                <a:ea typeface="黑体" pitchFamily="49" charset="-122"/>
              </a:rPr>
              <a:t>的技术准则和法定依据。</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依据</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中华人民共和国标准化法</a:t>
            </a:r>
            <a:r>
              <a:rPr lang="en-US" altLang="zh-CN" sz="1600" b="1" dirty="0" smtClean="0">
                <a:latin typeface="黑体" pitchFamily="49" charset="-122"/>
                <a:ea typeface="黑体" pitchFamily="49" charset="-122"/>
              </a:rPr>
              <a:t>》: </a:t>
            </a:r>
            <a:r>
              <a:rPr lang="zh-CN" altLang="zh-CN" sz="1600" b="1" dirty="0" smtClean="0">
                <a:latin typeface="黑体" pitchFamily="49" charset="-122"/>
                <a:ea typeface="黑体" pitchFamily="49" charset="-122"/>
              </a:rPr>
              <a:t>强制性</a:t>
            </a:r>
            <a:r>
              <a:rPr lang="zh-CN" altLang="zh-CN" sz="1600" b="1" dirty="0">
                <a:latin typeface="黑体" pitchFamily="49" charset="-122"/>
                <a:ea typeface="黑体" pitchFamily="49" charset="-122"/>
              </a:rPr>
              <a:t>标准，必须执行</a:t>
            </a:r>
            <a:r>
              <a:rPr lang="zh-CN" altLang="zh-CN" sz="1600" b="1" dirty="0" smtClean="0">
                <a:latin typeface="黑体" pitchFamily="49" charset="-122"/>
                <a:ea typeface="黑体" pitchFamily="49" charset="-122"/>
              </a:rPr>
              <a:t>。不</a:t>
            </a:r>
            <a:r>
              <a:rPr lang="zh-CN" altLang="zh-CN" sz="1600" b="1" dirty="0">
                <a:latin typeface="黑体" pitchFamily="49" charset="-122"/>
                <a:ea typeface="黑体" pitchFamily="49" charset="-122"/>
              </a:rPr>
              <a:t>符合强制性标准的产品，禁止生产、销售和进口。</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国家兽药典委员会拟定的、国务院兽医行政管理部门发布的</a:t>
            </a: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中华人民共和国兽药典</a:t>
            </a: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和国务院兽医行政管理部门发布的其他兽药质量标准为兽药国家标准。</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农业部发布的兽药标准就是兽药国家标准。</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中华人民共和国标准化法</a:t>
            </a:r>
            <a:r>
              <a:rPr lang="en-US" altLang="zh-CN" sz="1600" b="1" dirty="0" smtClean="0">
                <a:latin typeface="黑体" pitchFamily="49" charset="-122"/>
                <a:ea typeface="黑体" pitchFamily="49" charset="-122"/>
              </a:rPr>
              <a:t>》</a:t>
            </a:r>
          </a:p>
          <a:p>
            <a:pPr lvl="2">
              <a:buClr>
                <a:schemeClr val="accent6">
                  <a:lumMod val="40000"/>
                  <a:lumOff val="60000"/>
                </a:schemeClr>
              </a:buClr>
              <a:buSzPct val="70000"/>
              <a:buFont typeface="Wingdings" panose="05000000000000000000" pitchFamily="2" charset="2"/>
              <a:buChar char="ü"/>
            </a:pP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中华人民共和国标准化法实施条例</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授权，兽药国家标准由</a:t>
            </a:r>
            <a:r>
              <a:rPr lang="zh-CN" altLang="en-US" sz="1600" b="1" dirty="0">
                <a:latin typeface="黑体" pitchFamily="49" charset="-122"/>
                <a:ea typeface="黑体" pitchFamily="49" charset="-122"/>
              </a:rPr>
              <a:t>国务院农业主管部门组织草拟、</a:t>
            </a:r>
            <a:r>
              <a:rPr lang="zh-CN" altLang="en-US" sz="1600" b="1" dirty="0" smtClean="0">
                <a:latin typeface="黑体" pitchFamily="49" charset="-122"/>
                <a:ea typeface="黑体" pitchFamily="49" charset="-122"/>
              </a:rPr>
              <a:t>审批。</a:t>
            </a:r>
            <a:r>
              <a:rPr lang="zh-CN" altLang="en-US" sz="1600" b="1" dirty="0">
                <a:latin typeface="黑体" pitchFamily="49" charset="-122"/>
                <a:ea typeface="黑体" pitchFamily="49" charset="-122"/>
              </a:rPr>
              <a:t> </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4:13:57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3317485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764704"/>
            <a:ext cx="8424936" cy="4248471"/>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中国兽药典</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中华人民共和国兽药典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，简称</a:t>
            </a: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a:latin typeface="黑体" pitchFamily="49" charset="-122"/>
                <a:ea typeface="黑体" pitchFamily="49" charset="-122"/>
              </a:rPr>
              <a:t>》</a:t>
            </a:r>
            <a:r>
              <a:rPr lang="zh-CN" altLang="en-US" sz="2000" b="1" dirty="0">
                <a:latin typeface="黑体" pitchFamily="49" charset="-122"/>
                <a:ea typeface="黑体" pitchFamily="49" charset="-122"/>
              </a:rPr>
              <a:t>，是国家监督管理兽药质量的法定技术标准</a:t>
            </a:r>
            <a:r>
              <a:rPr lang="zh-CN" altLang="en-US" sz="2000" b="1" dirty="0" smtClean="0">
                <a:latin typeface="黑体" pitchFamily="49" charset="-122"/>
                <a:ea typeface="黑体" pitchFamily="49" charset="-122"/>
              </a:rPr>
              <a:t>。</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典</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甲骨文“典”，上“册”，下“大”。本义：重要的文献、典籍。</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典，大册也。</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说文</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典，经也。</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尔雅</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释言</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法典、字典、词典</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a:latin typeface="黑体" pitchFamily="49" charset="-122"/>
                <a:ea typeface="黑体" pitchFamily="49" charset="-122"/>
              </a:rPr>
              <a:t>国家行为</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权威机构编写，权力部门发布</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地位</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endParaRPr lang="en-US" altLang="zh-CN" sz="16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4:13:57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12043113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980728"/>
            <a:ext cx="8568952" cy="4896544"/>
          </a:xfrm>
        </p:spPr>
        <p:txBody>
          <a:bodyPr>
            <a:normAutofit fontScale="92500" lnSpcReduction="2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表面</a:t>
            </a:r>
            <a:r>
              <a:rPr lang="zh-CN" altLang="en-US" sz="2400" b="1" dirty="0">
                <a:latin typeface="黑体" pitchFamily="49" charset="-122"/>
                <a:ea typeface="黑体" pitchFamily="49" charset="-122"/>
              </a:rPr>
              <a:t>上，兽药国家标准是一个个具体的品种标准，而兽药典则更系统，除正文品种外还包括凡例、通则和</a:t>
            </a:r>
            <a:r>
              <a:rPr lang="zh-CN" altLang="en-US" sz="2400" b="1" dirty="0" smtClean="0">
                <a:latin typeface="黑体" pitchFamily="49" charset="-122"/>
                <a:ea typeface="黑体" pitchFamily="49" charset="-122"/>
              </a:rPr>
              <a:t>附录</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实质上，二者仅仅是包含的范围不同而已</a:t>
            </a:r>
            <a:endParaRPr lang="en-US" altLang="zh-CN" sz="24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中国兽药</a:t>
            </a:r>
            <a:r>
              <a:rPr lang="zh-CN" altLang="en-US" sz="2000" b="1" dirty="0" smtClean="0">
                <a:latin typeface="黑体" pitchFamily="49" charset="-122"/>
                <a:ea typeface="黑体" pitchFamily="49" charset="-122"/>
              </a:rPr>
              <a:t>典，一、二、三部收载的正文品种</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兽药国家标准，包括兽药典标准、新兽药注册标准、进口兽药标准</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据</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凡例</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从</a:t>
            </a:r>
            <a:r>
              <a:rPr lang="en-US" altLang="zh-CN" sz="2000" b="1" dirty="0" smtClean="0">
                <a:latin typeface="黑体" pitchFamily="49" charset="-122"/>
                <a:ea typeface="黑体" pitchFamily="49" charset="-122"/>
              </a:rPr>
              <a:t>2010</a:t>
            </a:r>
            <a:r>
              <a:rPr lang="zh-CN" altLang="en-US" sz="2000" b="1" dirty="0" smtClean="0">
                <a:latin typeface="黑体" pitchFamily="49" charset="-122"/>
                <a:ea typeface="黑体" pitchFamily="49" charset="-122"/>
              </a:rPr>
              <a:t>年版起，凡例总则中有</a:t>
            </a:r>
            <a:r>
              <a:rPr lang="zh-CN" altLang="en-US" sz="2000" b="1" dirty="0" smtClean="0">
                <a:solidFill>
                  <a:srgbClr val="CCFF33"/>
                </a:solidFill>
                <a:latin typeface="黑体" pitchFamily="49" charset="-122"/>
                <a:ea typeface="黑体" pitchFamily="49" charset="-122"/>
              </a:rPr>
              <a:t>“兽药国家标准由凡例与正文及其引用的附录共同组成”</a:t>
            </a:r>
            <a:r>
              <a:rPr lang="zh-CN" altLang="en-US" sz="2000" b="1" dirty="0" smtClean="0">
                <a:latin typeface="黑体" pitchFamily="49" charset="-122"/>
                <a:ea typeface="黑体" pitchFamily="49" charset="-122"/>
              </a:rPr>
              <a:t>的表述。明确了</a:t>
            </a:r>
            <a:r>
              <a:rPr lang="en-US" altLang="zh-CN" sz="2000" b="1" dirty="0" smtClean="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与“</a:t>
            </a:r>
            <a:r>
              <a:rPr lang="zh-CN" altLang="en-US" sz="2000" b="1" dirty="0">
                <a:latin typeface="黑体" pitchFamily="49" charset="-122"/>
                <a:ea typeface="黑体" pitchFamily="49" charset="-122"/>
              </a:rPr>
              <a:t>兽药国家标准</a:t>
            </a:r>
            <a:r>
              <a:rPr lang="zh-CN" altLang="en-US" sz="2000" b="1" dirty="0" smtClean="0">
                <a:latin typeface="黑体" pitchFamily="49" charset="-122"/>
                <a:ea typeface="黑体" pitchFamily="49" charset="-122"/>
              </a:rPr>
              <a:t>” 间的关系。</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兽药国家标准也同样由标准正文、凡例及其引用的附录组成。</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是兽药国家标准的核心、统领。</a:t>
            </a:r>
            <a:endParaRPr lang="en-US" altLang="zh-CN"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a:latin typeface="黑体" pitchFamily="49" charset="-122"/>
                <a:ea typeface="黑体" pitchFamily="49" charset="-122"/>
              </a:rPr>
              <a:t>庄重、至高无上的</a:t>
            </a:r>
            <a:r>
              <a:rPr lang="zh-CN" altLang="en-US" sz="1600" b="1" dirty="0" smtClean="0">
                <a:latin typeface="黑体" pitchFamily="49" charset="-122"/>
                <a:ea typeface="黑体" pitchFamily="49" charset="-122"/>
              </a:rPr>
              <a:t>地位</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辐射、示范</a:t>
            </a:r>
            <a:r>
              <a:rPr lang="zh-CN" altLang="en-US" sz="1600" b="1" dirty="0">
                <a:latin typeface="黑体" pitchFamily="49" charset="-122"/>
                <a:ea typeface="黑体" pitchFamily="49" charset="-122"/>
              </a:rPr>
              <a:t>、</a:t>
            </a:r>
            <a:r>
              <a:rPr lang="zh-CN" altLang="en-US" sz="1600" b="1" dirty="0" smtClean="0">
                <a:latin typeface="黑体" pitchFamily="49" charset="-122"/>
                <a:ea typeface="黑体" pitchFamily="49" charset="-122"/>
              </a:rPr>
              <a:t>导向作用</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4:13:57 AM</a:t>
            </a:fld>
            <a:endParaRPr lang="zh-CN" altLang="en-US" dirty="0"/>
          </a:p>
        </p:txBody>
      </p:sp>
      <p:sp>
        <p:nvSpPr>
          <p:cNvPr id="9" name="页脚占位符 8"/>
          <p:cNvSpPr>
            <a:spLocks noGrp="1"/>
          </p:cNvSpPr>
          <p:nvPr>
            <p:ph type="ftr" sz="quarter" idx="11"/>
          </p:nvPr>
        </p:nvSpPr>
        <p:spPr/>
        <p:txBody>
          <a:bodyPr/>
          <a:lstStyle/>
          <a:p>
            <a:endParaRPr lang="zh-CN" altLang="en-US"/>
          </a:p>
        </p:txBody>
      </p:sp>
      <p:sp>
        <p:nvSpPr>
          <p:cNvPr id="2" name="TextBox 1"/>
          <p:cNvSpPr txBox="1"/>
          <p:nvPr/>
        </p:nvSpPr>
        <p:spPr>
          <a:xfrm>
            <a:off x="1907704" y="332656"/>
            <a:ext cx="4680520" cy="523220"/>
          </a:xfrm>
          <a:prstGeom prst="rect">
            <a:avLst/>
          </a:prstGeom>
          <a:noFill/>
        </p:spPr>
        <p:txBody>
          <a:bodyPr wrap="square" rtlCol="0">
            <a:spAutoFit/>
          </a:bodyPr>
          <a:lstStyle/>
          <a:p>
            <a:r>
              <a:rPr lang="zh-CN" altLang="en-US" sz="2800" b="1" dirty="0">
                <a:latin typeface="黑体" pitchFamily="49" charset="-122"/>
                <a:ea typeface="黑体" pitchFamily="49" charset="-122"/>
              </a:rPr>
              <a:t>中国兽药典和兽药</a:t>
            </a:r>
            <a:r>
              <a:rPr lang="zh-CN" altLang="en-US" sz="2800" b="1" dirty="0" smtClean="0">
                <a:latin typeface="黑体" pitchFamily="49" charset="-122"/>
                <a:ea typeface="黑体" pitchFamily="49" charset="-122"/>
              </a:rPr>
              <a:t>国家标准</a:t>
            </a:r>
            <a:endParaRPr lang="en-US" altLang="zh-CN" sz="2800" b="1" dirty="0">
              <a:latin typeface="黑体" pitchFamily="49" charset="-122"/>
              <a:ea typeface="黑体" pitchFamily="49" charset="-122"/>
            </a:endParaRPr>
          </a:p>
        </p:txBody>
      </p:sp>
    </p:spTree>
    <p:extLst>
      <p:ext uri="{BB962C8B-B14F-4D97-AF65-F5344CB8AC3E}">
        <p14:creationId xmlns:p14="http://schemas.microsoft.com/office/powerpoint/2010/main" val="1579741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5FBDA23-C703-4027-9928-BE7DD3D6540D}" type="datetime13">
              <a:rPr lang="en-US" altLang="zh-CN" smtClean="0"/>
              <a:t>4:14:03 AM</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椭圆 5"/>
          <p:cNvSpPr/>
          <p:nvPr/>
        </p:nvSpPr>
        <p:spPr>
          <a:xfrm>
            <a:off x="1331640" y="1052736"/>
            <a:ext cx="6624736" cy="44644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455876" y="1484784"/>
            <a:ext cx="2376264" cy="523220"/>
          </a:xfrm>
          <a:prstGeom prst="rect">
            <a:avLst/>
          </a:prstGeom>
          <a:noFill/>
        </p:spPr>
        <p:txBody>
          <a:bodyPr wrap="square" rtlCol="0">
            <a:spAutoFit/>
          </a:bodyPr>
          <a:lstStyle/>
          <a:p>
            <a:r>
              <a:rPr lang="zh-CN" altLang="en-US" sz="2800" b="1" dirty="0" smtClean="0"/>
              <a:t>兽药国家标准</a:t>
            </a:r>
            <a:endParaRPr lang="zh-CN" altLang="en-US" sz="2800" b="1" dirty="0"/>
          </a:p>
        </p:txBody>
      </p:sp>
      <p:sp>
        <p:nvSpPr>
          <p:cNvPr id="8" name="梯形 7"/>
          <p:cNvSpPr/>
          <p:nvPr/>
        </p:nvSpPr>
        <p:spPr>
          <a:xfrm>
            <a:off x="2771800" y="2348880"/>
            <a:ext cx="3672408" cy="2736304"/>
          </a:xfrm>
          <a:prstGeom prst="trapezoid">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779912" y="4509120"/>
            <a:ext cx="2052228" cy="461665"/>
          </a:xfrm>
          <a:prstGeom prst="rect">
            <a:avLst/>
          </a:prstGeom>
          <a:noFill/>
        </p:spPr>
        <p:txBody>
          <a:bodyPr wrap="square" rtlCol="0">
            <a:spAutoFit/>
          </a:bodyPr>
          <a:lstStyle/>
          <a:p>
            <a:pPr algn="ctr"/>
            <a:r>
              <a:rPr lang="zh-CN" altLang="en-US" sz="2400" b="1" dirty="0" smtClean="0">
                <a:solidFill>
                  <a:srgbClr val="FF0000"/>
                </a:solidFill>
              </a:rPr>
              <a:t>中国兽药典</a:t>
            </a:r>
            <a:endParaRPr lang="zh-CN" altLang="en-US" sz="2400" b="1" dirty="0">
              <a:solidFill>
                <a:srgbClr val="FF0000"/>
              </a:solidFill>
            </a:endParaRPr>
          </a:p>
        </p:txBody>
      </p:sp>
      <p:sp>
        <p:nvSpPr>
          <p:cNvPr id="10" name="梯形 9"/>
          <p:cNvSpPr/>
          <p:nvPr/>
        </p:nvSpPr>
        <p:spPr>
          <a:xfrm>
            <a:off x="3995936" y="2420888"/>
            <a:ext cx="1440160" cy="648072"/>
          </a:xfrm>
          <a:prstGeom prst="trapezoi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4427984" y="2571507"/>
            <a:ext cx="648072" cy="369332"/>
          </a:xfrm>
          <a:prstGeom prst="rect">
            <a:avLst/>
          </a:prstGeom>
          <a:noFill/>
        </p:spPr>
        <p:txBody>
          <a:bodyPr wrap="square" rtlCol="0">
            <a:spAutoFit/>
          </a:bodyPr>
          <a:lstStyle/>
          <a:p>
            <a:r>
              <a:rPr lang="zh-CN" altLang="en-US" b="1" dirty="0" smtClean="0"/>
              <a:t>凡例</a:t>
            </a:r>
            <a:endParaRPr lang="zh-CN" altLang="en-US" b="1" dirty="0"/>
          </a:p>
        </p:txBody>
      </p:sp>
      <p:sp>
        <p:nvSpPr>
          <p:cNvPr id="12" name="圆角矩形 11"/>
          <p:cNvSpPr/>
          <p:nvPr/>
        </p:nvSpPr>
        <p:spPr>
          <a:xfrm>
            <a:off x="3851920" y="3068960"/>
            <a:ext cx="1728192" cy="864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4283968" y="3284984"/>
            <a:ext cx="864096" cy="400110"/>
          </a:xfrm>
          <a:prstGeom prst="rect">
            <a:avLst/>
          </a:prstGeom>
          <a:noFill/>
        </p:spPr>
        <p:txBody>
          <a:bodyPr wrap="square" rtlCol="0">
            <a:spAutoFit/>
          </a:bodyPr>
          <a:lstStyle/>
          <a:p>
            <a:pPr algn="ctr"/>
            <a:r>
              <a:rPr lang="zh-CN" altLang="en-US" sz="2000" b="1" dirty="0" smtClean="0">
                <a:solidFill>
                  <a:srgbClr val="002060"/>
                </a:solidFill>
              </a:rPr>
              <a:t>附录</a:t>
            </a:r>
            <a:endParaRPr lang="zh-CN" altLang="en-US" sz="2000" b="1" dirty="0">
              <a:solidFill>
                <a:srgbClr val="002060"/>
              </a:solidFill>
            </a:endParaRPr>
          </a:p>
        </p:txBody>
      </p:sp>
    </p:spTree>
    <p:extLst>
      <p:ext uri="{BB962C8B-B14F-4D97-AF65-F5344CB8AC3E}">
        <p14:creationId xmlns:p14="http://schemas.microsoft.com/office/powerpoint/2010/main" val="213647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980728"/>
            <a:ext cx="8568952" cy="4896544"/>
          </a:xfrm>
        </p:spPr>
        <p:txBody>
          <a:bodyPr>
            <a:normAutofit fontScale="92500" lnSpcReduction="2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表面</a:t>
            </a:r>
            <a:r>
              <a:rPr lang="zh-CN" altLang="en-US" sz="2400" b="1" dirty="0">
                <a:latin typeface="黑体" pitchFamily="49" charset="-122"/>
                <a:ea typeface="黑体" pitchFamily="49" charset="-122"/>
              </a:rPr>
              <a:t>上，兽药国家标准是一个个具体的品种标准，而兽药典则更系统，除正文品种外还包括凡例、通则和</a:t>
            </a:r>
            <a:r>
              <a:rPr lang="zh-CN" altLang="en-US" sz="2400" b="1" dirty="0" smtClean="0">
                <a:latin typeface="黑体" pitchFamily="49" charset="-122"/>
                <a:ea typeface="黑体" pitchFamily="49" charset="-122"/>
              </a:rPr>
              <a:t>附录</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实质上，二者仅仅是包含的范围不同而已</a:t>
            </a:r>
            <a:endParaRPr lang="en-US" altLang="zh-CN" sz="24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中国兽药</a:t>
            </a:r>
            <a:r>
              <a:rPr lang="zh-CN" altLang="en-US" sz="2000" b="1" dirty="0" smtClean="0">
                <a:latin typeface="黑体" pitchFamily="49" charset="-122"/>
                <a:ea typeface="黑体" pitchFamily="49" charset="-122"/>
              </a:rPr>
              <a:t>典，一、二、三部收载的正文品种</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兽药国家标准，包括兽药典标准、新兽药注册标准、进口兽药标准</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据</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凡例</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从</a:t>
            </a:r>
            <a:r>
              <a:rPr lang="en-US" altLang="zh-CN" sz="2000" b="1" dirty="0" smtClean="0">
                <a:latin typeface="黑体" pitchFamily="49" charset="-122"/>
                <a:ea typeface="黑体" pitchFamily="49" charset="-122"/>
              </a:rPr>
              <a:t>2010</a:t>
            </a:r>
            <a:r>
              <a:rPr lang="zh-CN" altLang="en-US" sz="2000" b="1" dirty="0" smtClean="0">
                <a:latin typeface="黑体" pitchFamily="49" charset="-122"/>
                <a:ea typeface="黑体" pitchFamily="49" charset="-122"/>
              </a:rPr>
              <a:t>年版起，凡例总则中有</a:t>
            </a:r>
            <a:r>
              <a:rPr lang="zh-CN" altLang="en-US" sz="2000" b="1" dirty="0" smtClean="0">
                <a:solidFill>
                  <a:srgbClr val="CCFF33"/>
                </a:solidFill>
                <a:latin typeface="黑体" pitchFamily="49" charset="-122"/>
                <a:ea typeface="黑体" pitchFamily="49" charset="-122"/>
              </a:rPr>
              <a:t>“兽药国家标准由凡例与正文及其引用的附录共同组成”</a:t>
            </a:r>
            <a:r>
              <a:rPr lang="zh-CN" altLang="en-US" sz="2000" b="1" dirty="0" smtClean="0">
                <a:latin typeface="黑体" pitchFamily="49" charset="-122"/>
                <a:ea typeface="黑体" pitchFamily="49" charset="-122"/>
              </a:rPr>
              <a:t>的表述。明确了</a:t>
            </a:r>
            <a:r>
              <a:rPr lang="en-US" altLang="zh-CN" sz="2000" b="1" dirty="0" smtClean="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与“</a:t>
            </a:r>
            <a:r>
              <a:rPr lang="zh-CN" altLang="en-US" sz="2000" b="1" dirty="0">
                <a:latin typeface="黑体" pitchFamily="49" charset="-122"/>
                <a:ea typeface="黑体" pitchFamily="49" charset="-122"/>
              </a:rPr>
              <a:t>兽药国家标准</a:t>
            </a:r>
            <a:r>
              <a:rPr lang="zh-CN" altLang="en-US" sz="2000" b="1" dirty="0" smtClean="0">
                <a:latin typeface="黑体" pitchFamily="49" charset="-122"/>
                <a:ea typeface="黑体" pitchFamily="49" charset="-122"/>
              </a:rPr>
              <a:t>” 间的关系。</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兽药国家标准也同样由标准正文、凡例及其引用的附录组成。</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是兽药国家标准的核心、统领。</a:t>
            </a:r>
            <a:endParaRPr lang="en-US" altLang="zh-CN"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a:latin typeface="黑体" pitchFamily="49" charset="-122"/>
                <a:ea typeface="黑体" pitchFamily="49" charset="-122"/>
              </a:rPr>
              <a:t>庄重、至高无上的</a:t>
            </a:r>
            <a:r>
              <a:rPr lang="zh-CN" altLang="en-US" sz="1600" b="1" dirty="0" smtClean="0">
                <a:latin typeface="黑体" pitchFamily="49" charset="-122"/>
                <a:ea typeface="黑体" pitchFamily="49" charset="-122"/>
              </a:rPr>
              <a:t>地位</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anose="05000000000000000000" pitchFamily="2" charset="2"/>
              <a:buChar char="ü"/>
            </a:pPr>
            <a:r>
              <a:rPr lang="zh-CN" altLang="en-US" sz="1600" b="1" dirty="0" smtClean="0">
                <a:latin typeface="黑体" pitchFamily="49" charset="-122"/>
                <a:ea typeface="黑体" pitchFamily="49" charset="-122"/>
              </a:rPr>
              <a:t>辐射、示范</a:t>
            </a:r>
            <a:r>
              <a:rPr lang="zh-CN" altLang="en-US" sz="1600" b="1" dirty="0">
                <a:latin typeface="黑体" pitchFamily="49" charset="-122"/>
                <a:ea typeface="黑体" pitchFamily="49" charset="-122"/>
              </a:rPr>
              <a:t>、</a:t>
            </a:r>
            <a:r>
              <a:rPr lang="zh-CN" altLang="en-US" sz="1600" b="1" dirty="0" smtClean="0">
                <a:latin typeface="黑体" pitchFamily="49" charset="-122"/>
                <a:ea typeface="黑体" pitchFamily="49" charset="-122"/>
              </a:rPr>
              <a:t>导向作用</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5:42:57 AM</a:t>
            </a:fld>
            <a:endParaRPr lang="zh-CN" altLang="en-US" dirty="0"/>
          </a:p>
        </p:txBody>
      </p:sp>
      <p:sp>
        <p:nvSpPr>
          <p:cNvPr id="9" name="页脚占位符 8"/>
          <p:cNvSpPr>
            <a:spLocks noGrp="1"/>
          </p:cNvSpPr>
          <p:nvPr>
            <p:ph type="ftr" sz="quarter" idx="11"/>
          </p:nvPr>
        </p:nvSpPr>
        <p:spPr/>
        <p:txBody>
          <a:bodyPr/>
          <a:lstStyle/>
          <a:p>
            <a:endParaRPr lang="zh-CN" altLang="en-US"/>
          </a:p>
        </p:txBody>
      </p:sp>
      <p:sp>
        <p:nvSpPr>
          <p:cNvPr id="2" name="TextBox 1"/>
          <p:cNvSpPr txBox="1"/>
          <p:nvPr/>
        </p:nvSpPr>
        <p:spPr>
          <a:xfrm>
            <a:off x="1907704" y="332656"/>
            <a:ext cx="4680520" cy="523220"/>
          </a:xfrm>
          <a:prstGeom prst="rect">
            <a:avLst/>
          </a:prstGeom>
          <a:noFill/>
        </p:spPr>
        <p:txBody>
          <a:bodyPr wrap="square" rtlCol="0">
            <a:spAutoFit/>
          </a:bodyPr>
          <a:lstStyle/>
          <a:p>
            <a:r>
              <a:rPr lang="zh-CN" altLang="en-US" sz="2800" b="1" dirty="0">
                <a:latin typeface="黑体" pitchFamily="49" charset="-122"/>
                <a:ea typeface="黑体" pitchFamily="49" charset="-122"/>
              </a:rPr>
              <a:t>中国兽药典和兽药</a:t>
            </a:r>
            <a:r>
              <a:rPr lang="zh-CN" altLang="en-US" sz="2800" b="1" dirty="0" smtClean="0">
                <a:latin typeface="黑体" pitchFamily="49" charset="-122"/>
                <a:ea typeface="黑体" pitchFamily="49" charset="-122"/>
              </a:rPr>
              <a:t>国家标准</a:t>
            </a:r>
            <a:endParaRPr lang="en-US" altLang="zh-CN" sz="2800" b="1" dirty="0">
              <a:latin typeface="黑体" pitchFamily="49" charset="-122"/>
              <a:ea typeface="黑体" pitchFamily="49" charset="-122"/>
            </a:endParaRPr>
          </a:p>
        </p:txBody>
      </p:sp>
    </p:spTree>
    <p:extLst>
      <p:ext uri="{BB962C8B-B14F-4D97-AF65-F5344CB8AC3E}">
        <p14:creationId xmlns:p14="http://schemas.microsoft.com/office/powerpoint/2010/main" val="2426622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268760"/>
            <a:ext cx="8208912" cy="4896544"/>
          </a:xfrm>
        </p:spPr>
        <p:txBody>
          <a:bodyPr>
            <a:normAutofit/>
          </a:bodyPr>
          <a:lstStyle/>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由一、二、三部组成</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各</a:t>
            </a:r>
            <a:r>
              <a:rPr lang="zh-CN" altLang="en-US" sz="2400" b="1" dirty="0" smtClean="0">
                <a:latin typeface="黑体" pitchFamily="49" charset="-122"/>
                <a:ea typeface="黑体" pitchFamily="49" charset="-122"/>
              </a:rPr>
              <a:t>部均包括凡例、正文、附录和索引几个部分。各部相对独立，自成体系。</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凡例</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ü"/>
            </a:pPr>
            <a:r>
              <a:rPr lang="zh-CN" altLang="en-US" sz="2000" b="1" dirty="0" smtClean="0">
                <a:latin typeface="黑体" pitchFamily="49" charset="-122"/>
                <a:ea typeface="黑体" pitchFamily="49" charset="-122"/>
              </a:rPr>
              <a:t>凡例是解释和正确使用</a:t>
            </a:r>
            <a:r>
              <a:rPr lang="zh-CN" altLang="en-US" sz="2000" b="1" dirty="0">
                <a:latin typeface="黑体" pitchFamily="49" charset="-122"/>
                <a:ea typeface="黑体" pitchFamily="49" charset="-122"/>
              </a:rPr>
              <a:t>本版</a:t>
            </a:r>
            <a:r>
              <a:rPr lang="zh-CN" altLang="en-US" sz="2000" b="1" dirty="0" smtClean="0">
                <a:latin typeface="黑体" pitchFamily="49" charset="-122"/>
                <a:ea typeface="黑体" pitchFamily="49" charset="-122"/>
              </a:rPr>
              <a:t>兽药典进行质量检定和临床应用的基本原则，是将正文品种、附录以及质量检定有关的共性问题加以规定，避免在全书中重复说明。</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ü"/>
            </a:pPr>
            <a:r>
              <a:rPr lang="zh-CN" altLang="en-US" sz="2000" b="1" dirty="0" smtClean="0">
                <a:latin typeface="黑体" pitchFamily="49" charset="-122"/>
                <a:ea typeface="黑体" pitchFamily="49" charset="-122"/>
              </a:rPr>
              <a:t>凡例中的有关规定具有法定约束力。</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ü"/>
            </a:pPr>
            <a:r>
              <a:rPr lang="zh-CN" altLang="en-US" sz="2000" b="1" dirty="0">
                <a:latin typeface="黑体" pitchFamily="49" charset="-122"/>
                <a:ea typeface="黑体" pitchFamily="49" charset="-122"/>
              </a:rPr>
              <a:t>一</a:t>
            </a:r>
            <a:r>
              <a:rPr lang="zh-CN" altLang="en-US" sz="2000" b="1" dirty="0" smtClean="0">
                <a:latin typeface="黑体" pitchFamily="49" charset="-122"/>
                <a:ea typeface="黑体" pitchFamily="49" charset="-122"/>
              </a:rPr>
              <a:t>经发布，即适用于包括正文品种在内的所有现行有效的兽药国家标准。</a:t>
            </a: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附录</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ü"/>
            </a:pPr>
            <a:r>
              <a:rPr lang="zh-CN" altLang="en-US" sz="2000" b="1" dirty="0">
                <a:latin typeface="黑体" pitchFamily="49" charset="-122"/>
                <a:ea typeface="黑体" pitchFamily="49" charset="-122"/>
              </a:rPr>
              <a:t>一经发布</a:t>
            </a:r>
            <a:r>
              <a:rPr lang="zh-CN" altLang="en-US" sz="2000" b="1" dirty="0" smtClean="0">
                <a:latin typeface="黑体" pitchFamily="49" charset="-122"/>
                <a:ea typeface="黑体" pitchFamily="49" charset="-122"/>
              </a:rPr>
              <a:t>，即适用于</a:t>
            </a:r>
            <a:r>
              <a:rPr lang="zh-CN" altLang="en-US" sz="2000" b="1" dirty="0">
                <a:latin typeface="黑体" pitchFamily="49" charset="-122"/>
                <a:ea typeface="黑体" pitchFamily="49" charset="-122"/>
              </a:rPr>
              <a:t>所有现行有效的兽药国家标准</a:t>
            </a: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3719599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
        <p:nvSpPr>
          <p:cNvPr id="9" name="页脚占位符 8"/>
          <p:cNvSpPr>
            <a:spLocks noGrp="1"/>
          </p:cNvSpPr>
          <p:nvPr>
            <p:ph type="ftr" sz="quarter" idx="11"/>
          </p:nvPr>
        </p:nvSpPr>
        <p:spPr/>
        <p:txBody>
          <a:bodyPr/>
          <a:lstStyle/>
          <a:p>
            <a:endParaRPr lang="zh-CN" altLang="en-US"/>
          </a:p>
        </p:txBody>
      </p:sp>
      <p:grpSp>
        <p:nvGrpSpPr>
          <p:cNvPr id="13" name="组合 12"/>
          <p:cNvGrpSpPr/>
          <p:nvPr/>
        </p:nvGrpSpPr>
        <p:grpSpPr>
          <a:xfrm>
            <a:off x="755576" y="1268760"/>
            <a:ext cx="7488832" cy="2389841"/>
            <a:chOff x="755576" y="2348879"/>
            <a:chExt cx="7488832" cy="238984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2348880"/>
              <a:ext cx="1800200" cy="238328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63888" y="2348879"/>
              <a:ext cx="1800200" cy="238984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2348880"/>
              <a:ext cx="1800200" cy="2383280"/>
            </a:xfrm>
            <a:prstGeom prst="rect">
              <a:avLst/>
            </a:prstGeom>
          </p:spPr>
        </p:pic>
      </p:grpSp>
      <p:sp>
        <p:nvSpPr>
          <p:cNvPr id="10" name="TextBox 9"/>
          <p:cNvSpPr txBox="1"/>
          <p:nvPr/>
        </p:nvSpPr>
        <p:spPr>
          <a:xfrm>
            <a:off x="755576" y="4221088"/>
            <a:ext cx="2016224" cy="1569660"/>
          </a:xfrm>
          <a:prstGeom prst="rect">
            <a:avLst/>
          </a:prstGeom>
          <a:noFill/>
        </p:spPr>
        <p:txBody>
          <a:bodyPr wrap="square" rtlCol="0">
            <a:spAutoFit/>
          </a:bodyPr>
          <a:lstStyle/>
          <a:p>
            <a:r>
              <a:rPr lang="zh-CN" altLang="en-US" sz="2400" dirty="0" smtClean="0">
                <a:latin typeface="黑体" panose="02010609060101010101" pitchFamily="49" charset="-122"/>
                <a:ea typeface="黑体" panose="02010609060101010101" pitchFamily="49" charset="-122"/>
              </a:rPr>
              <a:t>化学药品</a:t>
            </a:r>
            <a:endParaRPr lang="en-US" altLang="zh-CN" sz="2400" dirty="0" smtClean="0">
              <a:latin typeface="黑体" panose="02010609060101010101" pitchFamily="49" charset="-122"/>
              <a:ea typeface="黑体" panose="02010609060101010101" pitchFamily="49" charset="-122"/>
            </a:endParaRPr>
          </a:p>
          <a:p>
            <a:r>
              <a:rPr lang="zh-CN" altLang="en-US" sz="2400" dirty="0" smtClean="0">
                <a:latin typeface="黑体" panose="02010609060101010101" pitchFamily="49" charset="-122"/>
                <a:ea typeface="黑体" panose="02010609060101010101" pitchFamily="49" charset="-122"/>
              </a:rPr>
              <a:t>抗生素</a:t>
            </a:r>
            <a:endParaRPr lang="en-US" altLang="zh-CN" sz="2400" dirty="0" smtClean="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生化</a:t>
            </a:r>
            <a:r>
              <a:rPr lang="zh-CN" altLang="en-US" sz="2400" dirty="0" smtClean="0">
                <a:latin typeface="黑体" panose="02010609060101010101" pitchFamily="49" charset="-122"/>
                <a:ea typeface="黑体" panose="02010609060101010101" pitchFamily="49" charset="-122"/>
              </a:rPr>
              <a:t>药品</a:t>
            </a:r>
            <a:endParaRPr lang="en-US" altLang="zh-CN" sz="2400" dirty="0" smtClean="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药用辅料</a:t>
            </a:r>
          </a:p>
        </p:txBody>
      </p:sp>
      <p:sp>
        <p:nvSpPr>
          <p:cNvPr id="11" name="TextBox 10"/>
          <p:cNvSpPr txBox="1"/>
          <p:nvPr/>
        </p:nvSpPr>
        <p:spPr>
          <a:xfrm>
            <a:off x="3419872" y="4221088"/>
            <a:ext cx="2952328" cy="1569660"/>
          </a:xfrm>
          <a:prstGeom prst="rect">
            <a:avLst/>
          </a:prstGeom>
          <a:noFill/>
        </p:spPr>
        <p:txBody>
          <a:bodyPr wrap="square" rtlCol="0">
            <a:spAutoFit/>
          </a:bodyPr>
          <a:lstStyle/>
          <a:p>
            <a:r>
              <a:rPr lang="zh-CN" altLang="en-US" sz="2400" dirty="0" smtClean="0">
                <a:latin typeface="黑体" panose="02010609060101010101" pitchFamily="49" charset="-122"/>
                <a:ea typeface="黑体" panose="02010609060101010101" pitchFamily="49" charset="-122"/>
              </a:rPr>
              <a:t>药材和饮片</a:t>
            </a:r>
            <a:endParaRPr lang="en-US" altLang="zh-CN" sz="2400" dirty="0" smtClean="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植物</a:t>
            </a:r>
            <a:r>
              <a:rPr lang="zh-CN" altLang="en-US" sz="2400" dirty="0" smtClean="0">
                <a:latin typeface="黑体" panose="02010609060101010101" pitchFamily="49" charset="-122"/>
                <a:ea typeface="黑体" panose="02010609060101010101" pitchFamily="49" charset="-122"/>
              </a:rPr>
              <a:t>油脂和提取物</a:t>
            </a:r>
            <a:endParaRPr lang="en-US" altLang="zh-CN" sz="2400" dirty="0" smtClean="0">
              <a:latin typeface="黑体" panose="02010609060101010101" pitchFamily="49" charset="-122"/>
              <a:ea typeface="黑体" panose="02010609060101010101" pitchFamily="49" charset="-122"/>
            </a:endParaRPr>
          </a:p>
          <a:p>
            <a:r>
              <a:rPr lang="zh-CN" altLang="en-US" sz="2400" dirty="0">
                <a:latin typeface="黑体" panose="02010609060101010101" pitchFamily="49" charset="-122"/>
                <a:ea typeface="黑体" panose="02010609060101010101" pitchFamily="49" charset="-122"/>
              </a:rPr>
              <a:t>成方</a:t>
            </a:r>
            <a:r>
              <a:rPr lang="zh-CN" altLang="en-US" sz="2400" dirty="0" smtClean="0">
                <a:latin typeface="黑体" panose="02010609060101010101" pitchFamily="49" charset="-122"/>
                <a:ea typeface="黑体" panose="02010609060101010101" pitchFamily="49" charset="-122"/>
              </a:rPr>
              <a:t>制剂和单味制剂</a:t>
            </a:r>
            <a:endParaRPr lang="en-US" altLang="zh-CN" sz="2400" dirty="0" smtClean="0">
              <a:latin typeface="黑体" panose="02010609060101010101" pitchFamily="49" charset="-122"/>
              <a:ea typeface="黑体" panose="02010609060101010101" pitchFamily="49" charset="-122"/>
            </a:endParaRPr>
          </a:p>
          <a:p>
            <a:endParaRPr lang="zh-CN" altLang="en-US" sz="2400" dirty="0">
              <a:latin typeface="黑体" panose="02010609060101010101" pitchFamily="49" charset="-122"/>
              <a:ea typeface="黑体" panose="02010609060101010101" pitchFamily="49" charset="-122"/>
            </a:endParaRPr>
          </a:p>
        </p:txBody>
      </p:sp>
      <p:sp>
        <p:nvSpPr>
          <p:cNvPr id="12" name="TextBox 11"/>
          <p:cNvSpPr txBox="1"/>
          <p:nvPr/>
        </p:nvSpPr>
        <p:spPr>
          <a:xfrm>
            <a:off x="6372200" y="4221088"/>
            <a:ext cx="2016224"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生物制品</a:t>
            </a:r>
            <a:endParaRPr lang="en-US" altLang="zh-CN" sz="2400" dirty="0" smtClean="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365365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3501007"/>
            <a:ext cx="3024336" cy="3337991"/>
          </a:xfrm>
          <a:prstGeom prst="rect">
            <a:avLst/>
          </a:prstGeom>
          <a:effectLst>
            <a:softEdge rad="317500"/>
          </a:effectLst>
        </p:spPr>
      </p:pic>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8280920" cy="4176464"/>
          </a:xfrm>
        </p:spPr>
        <p:txBody>
          <a:bodyPr>
            <a:normAutofit/>
          </a:bodyPr>
          <a:lstStyle/>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是新中国第五版兽药典</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收载品种有所增加，新增</a:t>
            </a:r>
            <a:r>
              <a:rPr lang="en-US" altLang="zh-CN" sz="2000" b="1" dirty="0" smtClean="0">
                <a:latin typeface="黑体" pitchFamily="49" charset="-122"/>
                <a:ea typeface="黑体" pitchFamily="49" charset="-122"/>
              </a:rPr>
              <a:t>186</a:t>
            </a:r>
            <a:r>
              <a:rPr lang="zh-CN" altLang="en-US" sz="2000" b="1" dirty="0" smtClean="0">
                <a:latin typeface="黑体" pitchFamily="49" charset="-122"/>
                <a:ea typeface="黑体" pitchFamily="49" charset="-122"/>
              </a:rPr>
              <a:t>种，大幅度增加药用辅料品种。收载品种共计到达</a:t>
            </a:r>
            <a:r>
              <a:rPr lang="en-US" altLang="zh-CN" sz="2000" b="1" dirty="0" smtClean="0">
                <a:latin typeface="黑体" pitchFamily="49" charset="-122"/>
                <a:ea typeface="黑体" pitchFamily="49" charset="-122"/>
              </a:rPr>
              <a:t>2030</a:t>
            </a:r>
            <a:r>
              <a:rPr lang="zh-CN" altLang="en-US" sz="2000" b="1" dirty="0" smtClean="0">
                <a:latin typeface="黑体" pitchFamily="49" charset="-122"/>
                <a:ea typeface="黑体" pitchFamily="49" charset="-122"/>
              </a:rPr>
              <a:t>个。</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兽药</a:t>
            </a:r>
            <a:r>
              <a:rPr lang="zh-CN" altLang="en-US" sz="2000" b="1" dirty="0" smtClean="0">
                <a:latin typeface="黑体" pitchFamily="49" charset="-122"/>
                <a:ea typeface="黑体" pitchFamily="49" charset="-122"/>
              </a:rPr>
              <a:t>标准体例更加合理、完善，附录永久性编号，恢复与临床使用相关的法定批准内容。</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质量控制水平进一步提高，在原料药有关物质、中药显微特征、口蹄疫灭活疫苗效力等方面提升。</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进一步加强安全性检查。</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更加注重现代分析技术的应用。</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进一步创新改进兽药标准管理工作机制。</a:t>
            </a:r>
            <a:endParaRPr lang="en-US" altLang="zh-CN"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
        <p:nvSpPr>
          <p:cNvPr id="9" name="页脚占位符 8"/>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235060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848872" cy="792088"/>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第五届</a:t>
            </a:r>
            <a:r>
              <a:rPr lang="zh-CN" altLang="en-US" sz="2400" b="1" dirty="0" smtClean="0">
                <a:latin typeface="黑体" pitchFamily="49" charset="-122"/>
                <a:ea typeface="黑体" pitchFamily="49" charset="-122"/>
              </a:rPr>
              <a:t>中国</a:t>
            </a:r>
            <a:r>
              <a:rPr lang="zh-CN" altLang="en-US" sz="2400" b="1" dirty="0">
                <a:latin typeface="黑体" pitchFamily="49" charset="-122"/>
                <a:ea typeface="黑体" pitchFamily="49" charset="-122"/>
              </a:rPr>
              <a:t>兽</a:t>
            </a:r>
            <a:r>
              <a:rPr lang="zh-CN" altLang="en-US" sz="2400" b="1" dirty="0" smtClean="0">
                <a:latin typeface="黑体" pitchFamily="49" charset="-122"/>
                <a:ea typeface="黑体" pitchFamily="49" charset="-122"/>
              </a:rPr>
              <a:t>药典委员会成立，</a:t>
            </a: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年版兽药典工作全面启动</a:t>
            </a:r>
            <a:endParaRPr lang="en-US" altLang="zh-CN" sz="20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pic>
        <p:nvPicPr>
          <p:cNvPr id="4" name="图片 3"/>
          <p:cNvPicPr>
            <a:picLocks noChangeAspect="1"/>
          </p:cNvPicPr>
          <p:nvPr/>
        </p:nvPicPr>
        <p:blipFill>
          <a:blip r:embed="rId3">
            <a:extLst>
              <a:ext uri="{BEBA8EAE-BF5A-486C-A8C5-ECC9F3942E4B}">
                <a14:imgProps xmlns:a14="http://schemas.microsoft.com/office/drawing/2010/main">
                  <a14:imgLayer r:embed="rId4">
                    <a14:imgEffect>
                      <a14:saturation sat="140000"/>
                    </a14:imgEffect>
                    <a14:imgEffect>
                      <a14:brightnessContrast bright="22000" contrast="16000"/>
                    </a14:imgEffect>
                  </a14:imgLayer>
                </a14:imgProps>
              </a:ext>
              <a:ext uri="{28A0092B-C50C-407E-A947-70E740481C1C}">
                <a14:useLocalDpi xmlns:a14="http://schemas.microsoft.com/office/drawing/2010/main" val="0"/>
              </a:ext>
            </a:extLst>
          </a:blip>
          <a:stretch>
            <a:fillRect/>
          </a:stretch>
        </p:blipFill>
        <p:spPr>
          <a:xfrm>
            <a:off x="1835696" y="2470900"/>
            <a:ext cx="5616624" cy="3553791"/>
          </a:xfrm>
          <a:prstGeom prst="rect">
            <a:avLst/>
          </a:prstGeom>
        </p:spPr>
      </p:pic>
      <p:sp>
        <p:nvSpPr>
          <p:cNvPr id="5" name="TextBox 4"/>
          <p:cNvSpPr txBox="1"/>
          <p:nvPr/>
        </p:nvSpPr>
        <p:spPr>
          <a:xfrm>
            <a:off x="2699792" y="6093296"/>
            <a:ext cx="4176464" cy="369332"/>
          </a:xfrm>
          <a:prstGeom prst="rect">
            <a:avLst/>
          </a:prstGeom>
          <a:noFill/>
        </p:spPr>
        <p:txBody>
          <a:bodyPr wrap="square" rtlCol="0">
            <a:spAutoFit/>
          </a:bodyPr>
          <a:lstStyle/>
          <a:p>
            <a:r>
              <a:rPr lang="zh-CN" altLang="en-US" b="1" dirty="0" smtClean="0">
                <a:latin typeface="黑体" pitchFamily="49" charset="-122"/>
                <a:ea typeface="黑体" pitchFamily="49" charset="-122"/>
              </a:rPr>
              <a:t>北京西郊宾馆，</a:t>
            </a:r>
            <a:r>
              <a:rPr lang="en-US" altLang="zh-CN" b="1" dirty="0" smtClean="0">
                <a:latin typeface="黑体" pitchFamily="49" charset="-122"/>
                <a:ea typeface="黑体" pitchFamily="49" charset="-122"/>
              </a:rPr>
              <a:t>2011</a:t>
            </a:r>
            <a:r>
              <a:rPr lang="zh-CN" altLang="en-US" b="1" dirty="0">
                <a:latin typeface="黑体" pitchFamily="49" charset="-122"/>
                <a:ea typeface="黑体" pitchFamily="49" charset="-122"/>
              </a:rPr>
              <a:t>年</a:t>
            </a:r>
            <a:r>
              <a:rPr lang="en-US" altLang="zh-CN" b="1" dirty="0">
                <a:latin typeface="黑体" pitchFamily="49" charset="-122"/>
                <a:ea typeface="黑体" pitchFamily="49" charset="-122"/>
              </a:rPr>
              <a:t>12</a:t>
            </a:r>
            <a:r>
              <a:rPr lang="zh-CN" altLang="en-US" b="1" dirty="0">
                <a:latin typeface="黑体" pitchFamily="49" charset="-122"/>
                <a:ea typeface="黑体" pitchFamily="49" charset="-122"/>
              </a:rPr>
              <a:t>月</a:t>
            </a:r>
            <a:r>
              <a:rPr lang="en-US" altLang="zh-CN" b="1" dirty="0">
                <a:latin typeface="黑体" pitchFamily="49" charset="-122"/>
                <a:ea typeface="黑体" pitchFamily="49" charset="-122"/>
              </a:rPr>
              <a:t>13</a:t>
            </a:r>
            <a:r>
              <a:rPr lang="zh-CN" altLang="en-US" b="1" dirty="0">
                <a:latin typeface="黑体" pitchFamily="49" charset="-122"/>
                <a:ea typeface="黑体" pitchFamily="49" charset="-122"/>
              </a:rPr>
              <a:t>日</a:t>
            </a:r>
            <a:r>
              <a:rPr lang="en-US" altLang="zh-CN" b="1" dirty="0">
                <a:latin typeface="黑体" pitchFamily="49" charset="-122"/>
                <a:ea typeface="黑体" pitchFamily="49" charset="-122"/>
              </a:rPr>
              <a:t>-14</a:t>
            </a:r>
            <a:r>
              <a:rPr lang="zh-CN" altLang="en-US" b="1" dirty="0" smtClean="0">
                <a:latin typeface="黑体" pitchFamily="49" charset="-122"/>
                <a:ea typeface="黑体" pitchFamily="49" charset="-122"/>
              </a:rPr>
              <a:t>日</a:t>
            </a:r>
            <a:endParaRPr lang="zh-CN" altLang="en-US" dirty="0"/>
          </a:p>
        </p:txBody>
      </p:sp>
    </p:spTree>
    <p:extLst>
      <p:ext uri="{BB962C8B-B14F-4D97-AF65-F5344CB8AC3E}">
        <p14:creationId xmlns:p14="http://schemas.microsoft.com/office/powerpoint/2010/main" val="3642071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268760"/>
            <a:ext cx="7848872" cy="4896544"/>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第五届</a:t>
            </a:r>
            <a:r>
              <a:rPr lang="zh-CN" altLang="en-US" sz="2400" b="1" dirty="0" smtClean="0">
                <a:latin typeface="黑体" pitchFamily="49" charset="-122"/>
                <a:ea typeface="黑体" pitchFamily="49" charset="-122"/>
              </a:rPr>
              <a:t>中国</a:t>
            </a:r>
            <a:r>
              <a:rPr lang="zh-CN" altLang="en-US" sz="2400" b="1" dirty="0">
                <a:latin typeface="黑体" pitchFamily="49" charset="-122"/>
                <a:ea typeface="黑体" pitchFamily="49" charset="-122"/>
              </a:rPr>
              <a:t>兽</a:t>
            </a:r>
            <a:r>
              <a:rPr lang="zh-CN" altLang="en-US" sz="2400" b="1" dirty="0" smtClean="0">
                <a:latin typeface="黑体" pitchFamily="49" charset="-122"/>
                <a:ea typeface="黑体" pitchFamily="49" charset="-122"/>
              </a:rPr>
              <a:t>药典委员会成立大会</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第五届中国兽药典委员会副主任委员，时任国家首席兽医师的于康震、时任兽医局局长的张仲秋、时任中监所所长的冯忠武等领导以及新一届兽药典委员</a:t>
            </a:r>
            <a:r>
              <a:rPr lang="en-US" altLang="zh-CN" sz="1600" b="1" dirty="0" smtClean="0">
                <a:latin typeface="黑体" pitchFamily="49" charset="-122"/>
                <a:ea typeface="黑体" pitchFamily="49" charset="-122"/>
              </a:rPr>
              <a:t>166</a:t>
            </a:r>
            <a:r>
              <a:rPr lang="zh-CN" altLang="en-US" sz="1600" b="1" dirty="0" smtClean="0">
                <a:latin typeface="黑体" pitchFamily="49" charset="-122"/>
                <a:ea typeface="黑体" pitchFamily="49" charset="-122"/>
              </a:rPr>
              <a:t>人出席了会议。</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于康震在大会上做重要讲话，要求要适应形势发展，认真做好兽药典编制工作：兽药典是兽药标准体系的核心，也是一个国家兽药科技、产业发展和兽药监管水平的综合体现。</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于康震强调，编制</a:t>
            </a:r>
            <a:r>
              <a:rPr lang="en-US" altLang="zh-CN" sz="1600" b="1" dirty="0" smtClean="0">
                <a:latin typeface="黑体" pitchFamily="49" charset="-122"/>
                <a:ea typeface="黑体" pitchFamily="49" charset="-122"/>
              </a:rPr>
              <a:t>2015</a:t>
            </a:r>
            <a:r>
              <a:rPr lang="zh-CN" altLang="en-US" sz="1600" b="1" dirty="0" smtClean="0">
                <a:latin typeface="黑体" pitchFamily="49" charset="-122"/>
                <a:ea typeface="黑体" pitchFamily="49" charset="-122"/>
              </a:rPr>
              <a:t>版兽药典，要实事求是地反映我国兽药行业和兽医临床用药水平的发展现状，充分体现提高畜产品质量的要求，充分展示我国兽药科技的发展成果，增强科学性、实用性和先进性。</a:t>
            </a:r>
            <a:endParaRPr lang="en-US" altLang="zh-CN" sz="16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通过</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中国兽药典委员会章程</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和</a:t>
            </a: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a:t>
            </a:r>
            <a:r>
              <a:rPr lang="en-US" altLang="zh-CN" sz="2400" b="1" dirty="0" smtClean="0">
                <a:latin typeface="黑体" pitchFamily="49" charset="-122"/>
                <a:ea typeface="黑体" pitchFamily="49" charset="-122"/>
              </a:rPr>
              <a:t>&lt;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&gt;</a:t>
            </a:r>
            <a:r>
              <a:rPr lang="zh-CN" altLang="en-US" sz="2400" b="1" dirty="0" smtClean="0">
                <a:latin typeface="黑体" pitchFamily="49" charset="-122"/>
                <a:ea typeface="黑体" pitchFamily="49" charset="-122"/>
              </a:rPr>
              <a:t>编制方案</a:t>
            </a:r>
            <a:r>
              <a:rPr lang="en-US" altLang="zh-CN" sz="2400" b="1" dirty="0" smtClean="0">
                <a:latin typeface="黑体" pitchFamily="49" charset="-122"/>
                <a:ea typeface="黑体" pitchFamily="49" charset="-122"/>
              </a:rPr>
              <a:t>》</a:t>
            </a: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选举产生执行委员会、各专业委员会及其主任委员、副主任委员</a:t>
            </a:r>
            <a:r>
              <a:rPr lang="zh-CN" altLang="en-US" sz="2400" b="1" dirty="0">
                <a:latin typeface="黑体" pitchFamily="49" charset="-122"/>
                <a:ea typeface="黑体" pitchFamily="49" charset="-122"/>
              </a:rPr>
              <a:t>。</a:t>
            </a:r>
            <a:endParaRPr lang="en-US" altLang="zh-CN"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38005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概  况</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848872" cy="4248472"/>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第五届</a:t>
            </a:r>
            <a:r>
              <a:rPr lang="zh-CN" altLang="en-US" sz="2400" b="1" dirty="0" smtClean="0">
                <a:latin typeface="黑体" pitchFamily="49" charset="-122"/>
                <a:ea typeface="黑体" pitchFamily="49" charset="-122"/>
              </a:rPr>
              <a:t>中国</a:t>
            </a:r>
            <a:r>
              <a:rPr lang="zh-CN" altLang="en-US" sz="2400" b="1" dirty="0">
                <a:latin typeface="黑体" pitchFamily="49" charset="-122"/>
                <a:ea typeface="黑体" pitchFamily="49" charset="-122"/>
              </a:rPr>
              <a:t>兽</a:t>
            </a:r>
            <a:r>
              <a:rPr lang="zh-CN" altLang="en-US" sz="2400" b="1" dirty="0" smtClean="0">
                <a:latin typeface="黑体" pitchFamily="49" charset="-122"/>
                <a:ea typeface="黑体" pitchFamily="49" charset="-122"/>
              </a:rPr>
              <a:t>药典委员会</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农业部关于成立中国兽药典委员会第五届委员会的通知（农医发</a:t>
            </a:r>
            <a:r>
              <a:rPr lang="en-US" altLang="zh-CN" sz="1600" b="1" dirty="0" smtClean="0">
                <a:latin typeface="黑体" pitchFamily="49" charset="-122"/>
                <a:ea typeface="黑体" pitchFamily="49" charset="-122"/>
              </a:rPr>
              <a:t>[2011]27</a:t>
            </a:r>
            <a:r>
              <a:rPr lang="zh-CN" altLang="en-US" sz="1600" b="1" dirty="0" smtClean="0">
                <a:latin typeface="黑体" pitchFamily="49" charset="-122"/>
                <a:ea typeface="黑体" pitchFamily="49" charset="-122"/>
              </a:rPr>
              <a:t>号）</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a:latin typeface="黑体" pitchFamily="49" charset="-122"/>
                <a:ea typeface="黑体" pitchFamily="49" charset="-122"/>
              </a:rPr>
              <a:t>第五</a:t>
            </a:r>
            <a:r>
              <a:rPr lang="zh-CN" altLang="en-US" sz="1600" b="1" dirty="0" smtClean="0">
                <a:latin typeface="黑体" pitchFamily="49" charset="-122"/>
                <a:ea typeface="黑体" pitchFamily="49" charset="-122"/>
              </a:rPr>
              <a:t>届中国兽药典委员会委员由</a:t>
            </a:r>
            <a:r>
              <a:rPr lang="en-US" altLang="zh-CN" sz="1600" b="1" dirty="0" smtClean="0">
                <a:latin typeface="黑体" pitchFamily="49" charset="-122"/>
                <a:ea typeface="黑体" pitchFamily="49" charset="-122"/>
              </a:rPr>
              <a:t>219</a:t>
            </a:r>
            <a:r>
              <a:rPr lang="zh-CN" altLang="en-US" sz="1600" b="1" dirty="0" smtClean="0">
                <a:latin typeface="黑体" pitchFamily="49" charset="-122"/>
                <a:ea typeface="黑体" pitchFamily="49" charset="-122"/>
              </a:rPr>
              <a:t>人组成，高鸿宾任主任委员，于康震、张仲秋、李长友、冯忠武、徐肖君、夏咸柱任副主任委员</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a:latin typeface="黑体" pitchFamily="49" charset="-122"/>
                <a:ea typeface="黑体" pitchFamily="49" charset="-122"/>
              </a:rPr>
              <a:t>第五届中国兽药</a:t>
            </a:r>
            <a:r>
              <a:rPr lang="zh-CN" altLang="en-US" sz="1600" b="1" dirty="0" smtClean="0">
                <a:latin typeface="黑体" pitchFamily="49" charset="-122"/>
                <a:ea typeface="黑体" pitchFamily="49" charset="-122"/>
              </a:rPr>
              <a:t>典执行委员会委员由</a:t>
            </a:r>
            <a:r>
              <a:rPr lang="en-US" altLang="zh-CN" sz="1600" b="1" dirty="0" smtClean="0">
                <a:latin typeface="黑体" pitchFamily="49" charset="-122"/>
                <a:ea typeface="黑体" pitchFamily="49" charset="-122"/>
              </a:rPr>
              <a:t>48</a:t>
            </a:r>
            <a:r>
              <a:rPr lang="zh-CN" altLang="en-US" sz="1600" b="1" dirty="0" smtClean="0">
                <a:latin typeface="黑体" pitchFamily="49" charset="-122"/>
                <a:ea typeface="黑体" pitchFamily="49" charset="-122"/>
              </a:rPr>
              <a:t>人组成，张仲秋</a:t>
            </a:r>
            <a:r>
              <a:rPr lang="zh-CN" altLang="en-US" sz="1600" b="1" dirty="0">
                <a:latin typeface="黑体" pitchFamily="49" charset="-122"/>
                <a:ea typeface="黑体" pitchFamily="49" charset="-122"/>
              </a:rPr>
              <a:t>任主任委员，</a:t>
            </a:r>
            <a:r>
              <a:rPr lang="zh-CN" altLang="en-US" sz="1600" b="1" dirty="0" smtClean="0">
                <a:latin typeface="黑体" pitchFamily="49" charset="-122"/>
                <a:ea typeface="黑体" pitchFamily="49" charset="-122"/>
              </a:rPr>
              <a:t>李长友</a:t>
            </a:r>
            <a:r>
              <a:rPr lang="zh-CN" altLang="en-US" sz="1600" b="1" dirty="0">
                <a:latin typeface="黑体" pitchFamily="49" charset="-122"/>
                <a:ea typeface="黑体" pitchFamily="49" charset="-122"/>
              </a:rPr>
              <a:t>、冯忠武、徐肖君、夏咸柱任副主任委员</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1600" b="1" dirty="0" smtClean="0">
                <a:latin typeface="黑体" pitchFamily="49" charset="-122"/>
                <a:ea typeface="黑体" pitchFamily="49" charset="-122"/>
              </a:rPr>
              <a:t>设立</a:t>
            </a:r>
            <a:r>
              <a:rPr lang="en-US" altLang="zh-CN" sz="1600" b="1" dirty="0" smtClean="0">
                <a:latin typeface="黑体" pitchFamily="49" charset="-122"/>
                <a:ea typeface="黑体" pitchFamily="49" charset="-122"/>
              </a:rPr>
              <a:t>6</a:t>
            </a:r>
            <a:r>
              <a:rPr lang="zh-CN" altLang="en-US" sz="1600" b="1" dirty="0">
                <a:latin typeface="黑体" pitchFamily="49" charset="-122"/>
                <a:ea typeface="黑体" pitchFamily="49" charset="-122"/>
              </a:rPr>
              <a:t>个专业</a:t>
            </a:r>
            <a:r>
              <a:rPr lang="zh-CN" altLang="en-US" sz="1600" b="1" dirty="0" smtClean="0">
                <a:latin typeface="黑体" pitchFamily="49" charset="-122"/>
                <a:ea typeface="黑体" pitchFamily="49" charset="-122"/>
              </a:rPr>
              <a:t>委员会</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pPr>
            <a:r>
              <a:rPr lang="zh-CN" altLang="en-US" sz="1200" b="1" dirty="0" smtClean="0">
                <a:latin typeface="黑体" pitchFamily="49" charset="-122"/>
                <a:ea typeface="黑体" pitchFamily="49" charset="-122"/>
              </a:rPr>
              <a:t>化学药品第一专业委员会</a:t>
            </a:r>
            <a:endParaRPr lang="en-US" altLang="zh-CN" sz="1200" b="1" dirty="0" smtClean="0">
              <a:latin typeface="黑体" pitchFamily="49" charset="-122"/>
              <a:ea typeface="黑体" pitchFamily="49" charset="-122"/>
            </a:endParaRPr>
          </a:p>
          <a:p>
            <a:pPr lvl="2">
              <a:buClr>
                <a:schemeClr val="accent6">
                  <a:lumMod val="40000"/>
                  <a:lumOff val="60000"/>
                </a:schemeClr>
              </a:buClr>
              <a:buSzPct val="70000"/>
            </a:pPr>
            <a:r>
              <a:rPr lang="zh-CN" altLang="en-US" sz="1200" b="1" dirty="0">
                <a:latin typeface="黑体" pitchFamily="49" charset="-122"/>
                <a:ea typeface="黑体" pitchFamily="49" charset="-122"/>
              </a:rPr>
              <a:t>化学药品</a:t>
            </a:r>
            <a:r>
              <a:rPr lang="zh-CN" altLang="en-US" sz="1200" b="1" dirty="0" smtClean="0">
                <a:latin typeface="黑体" pitchFamily="49" charset="-122"/>
                <a:ea typeface="黑体" pitchFamily="49" charset="-122"/>
              </a:rPr>
              <a:t>第二专业委员会</a:t>
            </a:r>
            <a:endParaRPr lang="en-US" altLang="zh-CN" sz="1200" b="1" dirty="0" smtClean="0">
              <a:latin typeface="黑体" pitchFamily="49" charset="-122"/>
              <a:ea typeface="黑体" pitchFamily="49" charset="-122"/>
            </a:endParaRPr>
          </a:p>
          <a:p>
            <a:pPr lvl="2">
              <a:buClr>
                <a:schemeClr val="accent6">
                  <a:lumMod val="40000"/>
                  <a:lumOff val="60000"/>
                </a:schemeClr>
              </a:buClr>
              <a:buSzPct val="70000"/>
            </a:pPr>
            <a:r>
              <a:rPr lang="zh-CN" altLang="en-US" sz="1200" b="1" dirty="0" smtClean="0">
                <a:latin typeface="黑体" pitchFamily="49" charset="-122"/>
                <a:ea typeface="黑体" pitchFamily="49" charset="-122"/>
              </a:rPr>
              <a:t>抗生素专业</a:t>
            </a:r>
            <a:r>
              <a:rPr lang="zh-CN" altLang="en-US" sz="1200" b="1" dirty="0">
                <a:latin typeface="黑体" pitchFamily="49" charset="-122"/>
                <a:ea typeface="黑体" pitchFamily="49" charset="-122"/>
              </a:rPr>
              <a:t>委员会</a:t>
            </a:r>
            <a:endParaRPr lang="en-US" altLang="zh-CN" sz="1200" b="1" dirty="0">
              <a:latin typeface="黑体" pitchFamily="49" charset="-122"/>
              <a:ea typeface="黑体" pitchFamily="49" charset="-122"/>
            </a:endParaRPr>
          </a:p>
          <a:p>
            <a:pPr lvl="2">
              <a:buClr>
                <a:schemeClr val="accent6">
                  <a:lumMod val="40000"/>
                  <a:lumOff val="60000"/>
                </a:schemeClr>
              </a:buClr>
              <a:buSzPct val="70000"/>
            </a:pPr>
            <a:r>
              <a:rPr lang="zh-CN" altLang="en-US" sz="1200" b="1" dirty="0" smtClean="0">
                <a:latin typeface="黑体" pitchFamily="49" charset="-122"/>
                <a:ea typeface="黑体" pitchFamily="49" charset="-122"/>
              </a:rPr>
              <a:t>中药专业</a:t>
            </a:r>
            <a:r>
              <a:rPr lang="zh-CN" altLang="en-US" sz="1200" b="1" dirty="0">
                <a:latin typeface="黑体" pitchFamily="49" charset="-122"/>
                <a:ea typeface="黑体" pitchFamily="49" charset="-122"/>
              </a:rPr>
              <a:t>委员会</a:t>
            </a:r>
            <a:endParaRPr lang="en-US" altLang="zh-CN" sz="1200" b="1" dirty="0">
              <a:latin typeface="黑体" pitchFamily="49" charset="-122"/>
              <a:ea typeface="黑体" pitchFamily="49" charset="-122"/>
            </a:endParaRPr>
          </a:p>
          <a:p>
            <a:pPr lvl="2">
              <a:buClr>
                <a:schemeClr val="accent6">
                  <a:lumMod val="40000"/>
                  <a:lumOff val="60000"/>
                </a:schemeClr>
              </a:buClr>
              <a:buSzPct val="70000"/>
            </a:pPr>
            <a:r>
              <a:rPr lang="zh-CN" altLang="en-US" sz="1200" b="1" dirty="0" smtClean="0">
                <a:latin typeface="黑体" pitchFamily="49" charset="-122"/>
                <a:ea typeface="黑体" pitchFamily="49" charset="-122"/>
              </a:rPr>
              <a:t>生物制品第一</a:t>
            </a:r>
            <a:r>
              <a:rPr lang="zh-CN" altLang="en-US" sz="1200" b="1" dirty="0">
                <a:latin typeface="黑体" pitchFamily="49" charset="-122"/>
                <a:ea typeface="黑体" pitchFamily="49" charset="-122"/>
              </a:rPr>
              <a:t>专业委员会</a:t>
            </a:r>
            <a:endParaRPr lang="en-US" altLang="zh-CN" sz="1200" b="1" dirty="0">
              <a:latin typeface="黑体" pitchFamily="49" charset="-122"/>
              <a:ea typeface="黑体" pitchFamily="49" charset="-122"/>
            </a:endParaRPr>
          </a:p>
          <a:p>
            <a:pPr lvl="2">
              <a:buClr>
                <a:schemeClr val="accent6">
                  <a:lumMod val="40000"/>
                  <a:lumOff val="60000"/>
                </a:schemeClr>
              </a:buClr>
              <a:buSzPct val="70000"/>
            </a:pPr>
            <a:r>
              <a:rPr lang="zh-CN" altLang="en-US" sz="1200" b="1" dirty="0" smtClean="0">
                <a:latin typeface="黑体" pitchFamily="49" charset="-122"/>
                <a:ea typeface="黑体" pitchFamily="49" charset="-122"/>
              </a:rPr>
              <a:t>生物制品第二专业委员会</a:t>
            </a:r>
            <a:endParaRPr lang="en-US" altLang="zh-CN" sz="1200" b="1" dirty="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Ø"/>
            </a:pPr>
            <a:r>
              <a:rPr lang="zh-CN" altLang="en-US" sz="1600" b="1" dirty="0">
                <a:latin typeface="黑体" pitchFamily="49" charset="-122"/>
                <a:ea typeface="黑体" pitchFamily="49" charset="-122"/>
              </a:rPr>
              <a:t>常</a:t>
            </a:r>
            <a:r>
              <a:rPr lang="zh-CN" altLang="en-US" sz="1600" b="1" dirty="0" smtClean="0">
                <a:latin typeface="黑体" pitchFamily="49" charset="-122"/>
                <a:ea typeface="黑体" pitchFamily="49" charset="-122"/>
              </a:rPr>
              <a:t>设立机构，中国兽药典委员会办公室</a:t>
            </a:r>
            <a:endParaRPr lang="en-US" altLang="zh-CN" sz="1600" b="1" dirty="0">
              <a:latin typeface="黑体" pitchFamily="49" charset="-122"/>
              <a:ea typeface="黑体" pitchFamily="49" charset="-122"/>
            </a:endParaRPr>
          </a:p>
          <a:p>
            <a:pPr lvl="2">
              <a:buClr>
                <a:schemeClr val="accent6">
                  <a:lumMod val="40000"/>
                  <a:lumOff val="60000"/>
                </a:schemeClr>
              </a:buClr>
              <a:buSzPct val="70000"/>
            </a:pPr>
            <a:endParaRPr lang="en-US" altLang="zh-CN" sz="1200" b="1" dirty="0">
              <a:latin typeface="黑体" pitchFamily="49" charset="-122"/>
              <a:ea typeface="黑体" pitchFamily="49" charset="-122"/>
            </a:endParaRPr>
          </a:p>
          <a:p>
            <a:pPr lvl="2">
              <a:buClr>
                <a:schemeClr val="accent6">
                  <a:lumMod val="40000"/>
                  <a:lumOff val="60000"/>
                </a:schemeClr>
              </a:buClr>
              <a:buSzPct val="70000"/>
            </a:pPr>
            <a:endParaRPr lang="en-US" altLang="zh-CN" sz="12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6736227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编制方案</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848872" cy="3240360"/>
          </a:xfrm>
        </p:spPr>
        <p:txBody>
          <a:bodyPr>
            <a:normAutofit/>
          </a:bodyPr>
          <a:lstStyle/>
          <a:p>
            <a:pPr marL="342900" lvl="1" indent="-342900">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指导思想</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坚持以科学发展观为指导，践行科学监管理念</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结合我国兽药生产、经营、使用和管理的实际情况</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立足兽用特色，规范、完善并继续提高兽药质量标准</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以确保动物安全用药、保证动物产品安全和公共卫生安全为出发点和落脚点</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探索和改革兽药标准制修订机制</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不断完善以</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为核心的兽药国家标准体系</a:t>
            </a:r>
            <a:endParaRPr lang="en-US" altLang="zh-CN" sz="20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3291076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编制方案</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412776"/>
            <a:ext cx="8208912" cy="504056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基本原则</a:t>
            </a:r>
          </a:p>
          <a:p>
            <a:pPr lvl="1">
              <a:lnSpc>
                <a:spcPct val="120000"/>
              </a:lnSpc>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一是坚持逐步提高兽药标准，保障养殖业发展和维护动物产品安全和公共卫生安全的原则</a:t>
            </a:r>
            <a:endParaRPr lang="en-US" altLang="zh-CN" sz="2000" b="1" dirty="0">
              <a:latin typeface="黑体" pitchFamily="49" charset="-122"/>
              <a:ea typeface="黑体" pitchFamily="49" charset="-122"/>
            </a:endParaRPr>
          </a:p>
          <a:p>
            <a:pPr lvl="1">
              <a:lnSpc>
                <a:spcPct val="120000"/>
              </a:lnSpc>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二是坚持系统规划、整体推进、均衡发展的原则</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三是继承传统和吸收创新的原则</a:t>
            </a:r>
            <a:endParaRPr lang="en-US" altLang="zh-CN" sz="20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总体设计</a:t>
            </a:r>
            <a:endParaRPr lang="zh-CN" altLang="en-US" sz="2400" b="1" dirty="0">
              <a:latin typeface="黑体" pitchFamily="49" charset="-122"/>
              <a:ea typeface="黑体" pitchFamily="49" charset="-122"/>
            </a:endParaRPr>
          </a:p>
          <a:p>
            <a:pPr lvl="1">
              <a:lnSpc>
                <a:spcPct val="120000"/>
              </a:lnSpc>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保持一部、二部和三部的基本格局</a:t>
            </a:r>
            <a:endParaRPr lang="en-US" altLang="zh-CN" sz="2000" b="1" dirty="0">
              <a:latin typeface="黑体" pitchFamily="49" charset="-122"/>
              <a:ea typeface="黑体" pitchFamily="49" charset="-122"/>
            </a:endParaRPr>
          </a:p>
          <a:p>
            <a:pPr lvl="1">
              <a:lnSpc>
                <a:spcPct val="120000"/>
              </a:lnSpc>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适当增加新品种</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提高标准，包括正文品种和检测方法</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完善标准内容，不再编写</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兽药使用指南</a:t>
            </a:r>
            <a:r>
              <a:rPr lang="en-US" altLang="zh-CN" sz="2000" b="1" dirty="0" smtClean="0">
                <a:latin typeface="黑体" pitchFamily="49" charset="-122"/>
                <a:ea typeface="黑体" pitchFamily="49" charset="-122"/>
              </a:rPr>
              <a:t>》</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改进附录编号</a:t>
            </a:r>
            <a:endParaRPr lang="en-US" altLang="zh-CN" sz="20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4101420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3168352"/>
          </a:xfrm>
        </p:spPr>
        <p:txBody>
          <a:bodyPr>
            <a:normAutofit fontScale="92500" lnSpcReduction="2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一部编制方案</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目标和任务</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质量标准项目设置更加全面、方法更加科学适用、限度更加合理，向国际先进水平靠拢</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新增品种</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增加作用与用途、用法与用量等与临床使用的相关内容</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适当增加新的检测方法和指导原则</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品种遴选</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新增一部分，使用</a:t>
            </a:r>
            <a:r>
              <a:rPr lang="zh-CN" altLang="en-US" sz="1600" b="1" dirty="0">
                <a:latin typeface="黑体" pitchFamily="49" charset="-122"/>
                <a:ea typeface="黑体" pitchFamily="49" charset="-122"/>
              </a:rPr>
              <a:t>安全、疗效确切、剂型与规格合理的品种，包括人兽共用品</a:t>
            </a:r>
            <a:r>
              <a:rPr lang="zh-CN" altLang="en-US" sz="1600" b="1" dirty="0" smtClean="0">
                <a:latin typeface="黑体" pitchFamily="49" charset="-122"/>
                <a:ea typeface="黑体" pitchFamily="49" charset="-122"/>
              </a:rPr>
              <a:t>种</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淘汰一部分，长期无生产、临床无应用、副作用大的品种</a:t>
            </a:r>
            <a:endParaRPr lang="en-US" altLang="zh-CN" sz="1600" b="1" dirty="0">
              <a:latin typeface="黑体" pitchFamily="49" charset="-122"/>
              <a:ea typeface="黑体" pitchFamily="49" charset="-122"/>
            </a:endParaRPr>
          </a:p>
          <a:p>
            <a:pPr marL="457200" lvl="1" indent="0">
              <a:buClr>
                <a:schemeClr val="accent6">
                  <a:lumMod val="40000"/>
                  <a:lumOff val="60000"/>
                </a:schemeClr>
              </a:buClr>
              <a:buSzPct val="70000"/>
              <a:buNone/>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892794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432048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一部编制方案（续）</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标准提高</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加强安全性控制，杂质、有机溶剂，含量均匀度、可见异物、溶出度</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增强方法可控性，增加离子色谱、毛细管电泳、粒度测定仪等新方法应用，加强理化方法代替生物测定方法研究，无紫外吸收品种的检测研究、同品种不同剂型检测方法的统一等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改进落后质控方法，增加红外光谱鉴别技术的应用，杂质测定采用面积归一化法的，减少醋酸汞滴定等不环保方法的使用，液相内标法改外标法等等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优化标准体例，增加、完善临床使用部分内容</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药用辅料</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兽药专用辅料</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2039778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468052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一部编制方案（续）</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凡例、附录</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增修订原则：急需的、能解决突出问题的，技术成熟</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完善制剂通则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完善涉及微生物</a:t>
            </a:r>
            <a:r>
              <a:rPr lang="zh-CN" altLang="en-US" sz="1600" b="1" dirty="0">
                <a:latin typeface="黑体" pitchFamily="49" charset="-122"/>
                <a:ea typeface="黑体" pitchFamily="49" charset="-122"/>
              </a:rPr>
              <a:t>和生物检定</a:t>
            </a:r>
            <a:r>
              <a:rPr lang="zh-CN" altLang="en-US" sz="1600" b="1" dirty="0" smtClean="0">
                <a:latin typeface="黑体" pitchFamily="49" charset="-122"/>
                <a:ea typeface="黑体" pitchFamily="49" charset="-122"/>
              </a:rPr>
              <a:t>的检测方法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增</a:t>
            </a:r>
            <a:r>
              <a:rPr lang="zh-CN" altLang="en-US" sz="1600" b="1" dirty="0" smtClean="0">
                <a:latin typeface="黑体" pitchFamily="49" charset="-122"/>
                <a:ea typeface="黑体" pitchFamily="49" charset="-122"/>
              </a:rPr>
              <a:t>修订指导原则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跟踪</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中国药典</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和美国、欧洲、英国药典等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347091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396044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二部编制方案</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目标和任务</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完善中兽药质量标准体系，包括制剂通则、分析方法和指导原则等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提高中兽药质量控制水平</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扩大品种收载范围</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品种遴选</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新增临床需要、体现中兽医药特色、安全有效可控的品种</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扩大常用药材、饮片以及中国药典已收载的新部位、提取物</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不</a:t>
            </a:r>
            <a:r>
              <a:rPr lang="zh-CN" altLang="en-US" sz="1600" b="1" dirty="0" smtClean="0">
                <a:latin typeface="黑体" pitchFamily="49" charset="-122"/>
                <a:ea typeface="黑体" pitchFamily="49" charset="-122"/>
              </a:rPr>
              <a:t>收载以野生濒危动植物为原料的品种</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重点</a:t>
            </a:r>
            <a:r>
              <a:rPr lang="zh-CN" altLang="en-US" sz="1600" b="1" dirty="0" smtClean="0">
                <a:latin typeface="黑体" pitchFamily="49" charset="-122"/>
                <a:ea typeface="黑体" pitchFamily="49" charset="-122"/>
              </a:rPr>
              <a:t>研究生产、使用多的注射剂品种，如柴胡注射液、鱼腥草注射液、板蓝根注射液、黄芪多糖注射液等</a:t>
            </a:r>
            <a:endParaRPr lang="en-US" altLang="zh-CN" sz="1600" b="1" dirty="0">
              <a:latin typeface="黑体" pitchFamily="49" charset="-122"/>
              <a:ea typeface="黑体" pitchFamily="49" charset="-122"/>
            </a:endParaRPr>
          </a:p>
          <a:p>
            <a:pPr marL="457200" lvl="1" indent="0">
              <a:buClr>
                <a:schemeClr val="accent6">
                  <a:lumMod val="40000"/>
                  <a:lumOff val="60000"/>
                </a:schemeClr>
              </a:buClr>
              <a:buSzPct val="70000"/>
              <a:buNone/>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4249298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3960440"/>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二部编制方案（续）</a:t>
            </a: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标准提高</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提高</a:t>
            </a:r>
            <a:r>
              <a:rPr lang="zh-CN" altLang="en-US" sz="1600" b="1" dirty="0" smtClean="0">
                <a:latin typeface="黑体" pitchFamily="49" charset="-122"/>
                <a:ea typeface="黑体" pitchFamily="49" charset="-122"/>
              </a:rPr>
              <a:t>安全性控制，加强药材农药残留、二氧化硫、真菌毒素、重金属及有害元素等控制，减少制剂标准中毒性试剂的使用，注射剂安全性</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加强有效性的质量控制，专属性的鉴别、检查、含量测定，一测多评，指纹、特征图谱、</a:t>
            </a:r>
            <a:r>
              <a:rPr lang="en-US" altLang="zh-CN" sz="1600" b="1" dirty="0" smtClean="0">
                <a:latin typeface="黑体" pitchFamily="49" charset="-122"/>
                <a:ea typeface="黑体" pitchFamily="49" charset="-122"/>
              </a:rPr>
              <a:t>DNA</a:t>
            </a:r>
            <a:r>
              <a:rPr lang="zh-CN" altLang="en-US" sz="1600" b="1" dirty="0" smtClean="0">
                <a:latin typeface="黑体" pitchFamily="49" charset="-122"/>
                <a:ea typeface="黑体" pitchFamily="49" charset="-122"/>
              </a:rPr>
              <a:t>分子鉴定等，同方不同剂型采用采用统一规范的检测方法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加强兽医专用药材</a:t>
            </a:r>
            <a:r>
              <a:rPr lang="zh-CN" altLang="en-US" sz="1600" b="1" dirty="0">
                <a:latin typeface="黑体" pitchFamily="49" charset="-122"/>
                <a:ea typeface="黑体" pitchFamily="49" charset="-122"/>
              </a:rPr>
              <a:t>质量控制，开展资源调查</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标准规范</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药材的名称、来源、采收期和产地加工</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规范标准项目和专业术语</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突出辨证用药等中兽医学的特色</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257228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a:t>
            </a:r>
            <a:r>
              <a:rPr lang="zh-CN" altLang="en-US" b="1" dirty="0">
                <a:solidFill>
                  <a:schemeClr val="accent6">
                    <a:lumMod val="60000"/>
                    <a:lumOff val="40000"/>
                  </a:schemeClr>
                </a:solidFill>
                <a:latin typeface="黑体" pitchFamily="49" charset="-122"/>
                <a:ea typeface="黑体" pitchFamily="49" charset="-122"/>
              </a:rPr>
              <a:t>方案</a:t>
            </a:r>
          </a:p>
        </p:txBody>
      </p:sp>
      <p:sp>
        <p:nvSpPr>
          <p:cNvPr id="3" name="内容占位符 2"/>
          <p:cNvSpPr>
            <a:spLocks noGrp="1"/>
          </p:cNvSpPr>
          <p:nvPr>
            <p:ph idx="1"/>
          </p:nvPr>
        </p:nvSpPr>
        <p:spPr>
          <a:xfrm>
            <a:off x="539552" y="1556792"/>
            <a:ext cx="7848872" cy="396044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二部编制方案（续）</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凡例、附录</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研究附录方法编号</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研究粒度测定等检测方法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制定微粉剂通则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针对指纹图谱、特征图谱、一致性评价、标准物质等研究制定指导原则</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5137216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340768"/>
            <a:ext cx="7848872" cy="432048"/>
          </a:xfrm>
        </p:spPr>
        <p:txBody>
          <a:bodyPr>
            <a:normAutofit lnSpcReduction="10000"/>
          </a:bodyPr>
          <a:lstStyle/>
          <a:p>
            <a:pPr marL="0" indent="0">
              <a:buClr>
                <a:schemeClr val="accent6">
                  <a:lumMod val="40000"/>
                  <a:lumOff val="60000"/>
                </a:schemeClr>
              </a:buClr>
              <a:buSzPct val="70000"/>
              <a:buNone/>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编制历程</a:t>
            </a:r>
            <a:endParaRPr lang="en-US" altLang="zh-CN"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
        <p:nvSpPr>
          <p:cNvPr id="4" name="右箭头 3"/>
          <p:cNvSpPr/>
          <p:nvPr/>
        </p:nvSpPr>
        <p:spPr>
          <a:xfrm>
            <a:off x="107504" y="3212976"/>
            <a:ext cx="8856984" cy="864096"/>
          </a:xfrm>
          <a:prstGeom prst="rightArrow">
            <a:avLst/>
          </a:prstGeom>
          <a:solidFill>
            <a:srgbClr val="D6D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79512" y="3460358"/>
            <a:ext cx="864096" cy="369332"/>
          </a:xfrm>
          <a:prstGeom prst="rect">
            <a:avLst/>
          </a:prstGeom>
          <a:noFill/>
        </p:spPr>
        <p:txBody>
          <a:bodyPr wrap="square" rtlCol="0">
            <a:spAutoFit/>
          </a:bodyPr>
          <a:lstStyle/>
          <a:p>
            <a:r>
              <a:rPr lang="en-US" altLang="zh-CN" dirty="0" smtClean="0">
                <a:solidFill>
                  <a:schemeClr val="bg1"/>
                </a:solidFill>
              </a:rPr>
              <a:t>2011.9</a:t>
            </a:r>
            <a:endParaRPr lang="zh-CN" altLang="en-US" dirty="0">
              <a:solidFill>
                <a:schemeClr val="bg1"/>
              </a:solidFill>
            </a:endParaRPr>
          </a:p>
        </p:txBody>
      </p:sp>
      <p:sp>
        <p:nvSpPr>
          <p:cNvPr id="10" name="矩形标注 9"/>
          <p:cNvSpPr/>
          <p:nvPr/>
        </p:nvSpPr>
        <p:spPr>
          <a:xfrm>
            <a:off x="35496" y="2420888"/>
            <a:ext cx="864096"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前期调研，遴选委员</a:t>
            </a:r>
            <a:endParaRPr lang="zh-CN" altLang="en-US" sz="1400" b="1" dirty="0">
              <a:latin typeface="黑体" panose="02010609060101010101" pitchFamily="49" charset="-122"/>
              <a:ea typeface="黑体" panose="02010609060101010101" pitchFamily="49" charset="-122"/>
            </a:endParaRPr>
          </a:p>
        </p:txBody>
      </p:sp>
      <p:sp>
        <p:nvSpPr>
          <p:cNvPr id="11" name="TextBox 10"/>
          <p:cNvSpPr txBox="1"/>
          <p:nvPr/>
        </p:nvSpPr>
        <p:spPr>
          <a:xfrm>
            <a:off x="1115616" y="3480427"/>
            <a:ext cx="936104" cy="369332"/>
          </a:xfrm>
          <a:prstGeom prst="rect">
            <a:avLst/>
          </a:prstGeom>
          <a:noFill/>
        </p:spPr>
        <p:txBody>
          <a:bodyPr wrap="square" rtlCol="0">
            <a:spAutoFit/>
          </a:bodyPr>
          <a:lstStyle/>
          <a:p>
            <a:r>
              <a:rPr lang="en-US" altLang="zh-CN" dirty="0" smtClean="0">
                <a:solidFill>
                  <a:schemeClr val="bg1"/>
                </a:solidFill>
              </a:rPr>
              <a:t>2011.12</a:t>
            </a:r>
            <a:endParaRPr lang="zh-CN" altLang="en-US" dirty="0">
              <a:solidFill>
                <a:schemeClr val="bg1"/>
              </a:solidFill>
            </a:endParaRPr>
          </a:p>
        </p:txBody>
      </p:sp>
      <p:sp>
        <p:nvSpPr>
          <p:cNvPr id="18" name="矩形标注 17"/>
          <p:cNvSpPr/>
          <p:nvPr/>
        </p:nvSpPr>
        <p:spPr>
          <a:xfrm>
            <a:off x="1115616" y="2420888"/>
            <a:ext cx="864096"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委员会成立</a:t>
            </a:r>
            <a:r>
              <a:rPr lang="zh-CN" altLang="en-US" sz="1400" b="1" dirty="0">
                <a:latin typeface="黑体" panose="02010609060101010101" pitchFamily="49" charset="-122"/>
                <a:ea typeface="黑体" panose="02010609060101010101" pitchFamily="49" charset="-122"/>
              </a:rPr>
              <a:t>，</a:t>
            </a:r>
            <a:r>
              <a:rPr lang="zh-CN" altLang="en-US" sz="1400" b="1" dirty="0" smtClean="0">
                <a:latin typeface="黑体" panose="02010609060101010101" pitchFamily="49" charset="-122"/>
                <a:ea typeface="黑体" panose="02010609060101010101" pitchFamily="49" charset="-122"/>
              </a:rPr>
              <a:t>通过编制方案</a:t>
            </a:r>
            <a:endParaRPr lang="zh-CN" altLang="en-US" sz="1400" b="1" dirty="0">
              <a:latin typeface="黑体" panose="02010609060101010101" pitchFamily="49" charset="-122"/>
              <a:ea typeface="黑体" panose="02010609060101010101" pitchFamily="49" charset="-122"/>
            </a:endParaRPr>
          </a:p>
        </p:txBody>
      </p:sp>
      <p:sp>
        <p:nvSpPr>
          <p:cNvPr id="19" name="TextBox 18"/>
          <p:cNvSpPr txBox="1"/>
          <p:nvPr/>
        </p:nvSpPr>
        <p:spPr>
          <a:xfrm>
            <a:off x="2051720" y="3478430"/>
            <a:ext cx="864096" cy="369332"/>
          </a:xfrm>
          <a:prstGeom prst="rect">
            <a:avLst/>
          </a:prstGeom>
          <a:noFill/>
        </p:spPr>
        <p:txBody>
          <a:bodyPr wrap="square" rtlCol="0">
            <a:spAutoFit/>
          </a:bodyPr>
          <a:lstStyle/>
          <a:p>
            <a:r>
              <a:rPr lang="en-US" altLang="zh-CN" dirty="0" smtClean="0">
                <a:solidFill>
                  <a:schemeClr val="bg1"/>
                </a:solidFill>
              </a:rPr>
              <a:t>2012.4</a:t>
            </a:r>
            <a:endParaRPr lang="zh-CN" altLang="en-US" dirty="0">
              <a:solidFill>
                <a:schemeClr val="bg1"/>
              </a:solidFill>
            </a:endParaRPr>
          </a:p>
        </p:txBody>
      </p:sp>
      <p:sp>
        <p:nvSpPr>
          <p:cNvPr id="20" name="矩形标注 19"/>
          <p:cNvSpPr/>
          <p:nvPr/>
        </p:nvSpPr>
        <p:spPr>
          <a:xfrm>
            <a:off x="2123728" y="2420888"/>
            <a:ext cx="864096"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制定工作方案，落实任务分工</a:t>
            </a:r>
            <a:endParaRPr lang="zh-CN" altLang="en-US" sz="1400" b="1" dirty="0">
              <a:latin typeface="黑体" panose="02010609060101010101" pitchFamily="49" charset="-122"/>
              <a:ea typeface="黑体" panose="02010609060101010101" pitchFamily="49" charset="-122"/>
            </a:endParaRPr>
          </a:p>
        </p:txBody>
      </p:sp>
      <p:sp>
        <p:nvSpPr>
          <p:cNvPr id="21" name="矩形标注 20"/>
          <p:cNvSpPr/>
          <p:nvPr/>
        </p:nvSpPr>
        <p:spPr>
          <a:xfrm>
            <a:off x="3131840" y="2420888"/>
            <a:ext cx="648072"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试验阶段</a:t>
            </a:r>
            <a:endParaRPr lang="en-US" altLang="zh-CN" sz="1400" b="1" dirty="0" smtClean="0">
              <a:latin typeface="黑体" panose="02010609060101010101" pitchFamily="49" charset="-122"/>
              <a:ea typeface="黑体" panose="02010609060101010101" pitchFamily="49" charset="-122"/>
            </a:endParaRPr>
          </a:p>
        </p:txBody>
      </p:sp>
      <p:sp>
        <p:nvSpPr>
          <p:cNvPr id="22" name="矩形标注 21"/>
          <p:cNvSpPr/>
          <p:nvPr/>
        </p:nvSpPr>
        <p:spPr>
          <a:xfrm>
            <a:off x="3995936" y="2420888"/>
            <a:ext cx="648072"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技术审查阶段</a:t>
            </a:r>
            <a:endParaRPr lang="en-US" altLang="zh-CN" sz="1400" b="1" dirty="0" smtClean="0">
              <a:latin typeface="黑体" panose="02010609060101010101" pitchFamily="49" charset="-122"/>
              <a:ea typeface="黑体" panose="02010609060101010101" pitchFamily="49" charset="-122"/>
            </a:endParaRPr>
          </a:p>
        </p:txBody>
      </p:sp>
      <p:sp>
        <p:nvSpPr>
          <p:cNvPr id="23" name="矩形标注 22"/>
          <p:cNvSpPr/>
          <p:nvPr/>
        </p:nvSpPr>
        <p:spPr>
          <a:xfrm>
            <a:off x="4860032" y="2420888"/>
            <a:ext cx="648072"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黑体" panose="02010609060101010101" pitchFamily="49" charset="-122"/>
                <a:ea typeface="黑体" panose="02010609060101010101" pitchFamily="49" charset="-122"/>
              </a:rPr>
              <a:t>公示</a:t>
            </a:r>
            <a:r>
              <a:rPr lang="zh-CN" altLang="en-US" sz="1400" b="1" dirty="0" smtClean="0">
                <a:latin typeface="黑体" panose="02010609060101010101" pitchFamily="49" charset="-122"/>
                <a:ea typeface="黑体" panose="02010609060101010101" pitchFamily="49" charset="-122"/>
              </a:rPr>
              <a:t>阶段</a:t>
            </a:r>
            <a:endParaRPr lang="en-US" altLang="zh-CN" sz="1400" b="1" dirty="0" smtClean="0">
              <a:latin typeface="黑体" panose="02010609060101010101" pitchFamily="49" charset="-122"/>
              <a:ea typeface="黑体" panose="02010609060101010101" pitchFamily="49" charset="-122"/>
            </a:endParaRPr>
          </a:p>
        </p:txBody>
      </p:sp>
      <p:sp>
        <p:nvSpPr>
          <p:cNvPr id="24" name="矩形标注 23"/>
          <p:cNvSpPr/>
          <p:nvPr/>
        </p:nvSpPr>
        <p:spPr>
          <a:xfrm>
            <a:off x="5652120" y="2420888"/>
            <a:ext cx="576064"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审稿</a:t>
            </a:r>
            <a:endParaRPr lang="en-US" altLang="zh-CN" sz="1400" b="1" dirty="0" smtClean="0">
              <a:latin typeface="黑体" panose="02010609060101010101" pitchFamily="49" charset="-122"/>
              <a:ea typeface="黑体" panose="02010609060101010101" pitchFamily="49" charset="-122"/>
            </a:endParaRPr>
          </a:p>
          <a:p>
            <a:pPr algn="ctr"/>
            <a:r>
              <a:rPr lang="zh-CN" altLang="en-US" sz="1400" b="1" dirty="0">
                <a:latin typeface="黑体" panose="02010609060101010101" pitchFamily="49" charset="-122"/>
                <a:ea typeface="黑体" panose="02010609060101010101" pitchFamily="49" charset="-122"/>
              </a:rPr>
              <a:t>统稿</a:t>
            </a:r>
            <a:endParaRPr lang="en-US" altLang="zh-CN" sz="1400" b="1" dirty="0" smtClean="0">
              <a:latin typeface="黑体" panose="02010609060101010101" pitchFamily="49" charset="-122"/>
              <a:ea typeface="黑体" panose="02010609060101010101" pitchFamily="49" charset="-122"/>
            </a:endParaRPr>
          </a:p>
        </p:txBody>
      </p:sp>
      <p:sp>
        <p:nvSpPr>
          <p:cNvPr id="25" name="矩形标注 24"/>
          <p:cNvSpPr/>
          <p:nvPr/>
        </p:nvSpPr>
        <p:spPr>
          <a:xfrm>
            <a:off x="6372200" y="2420888"/>
            <a:ext cx="576064"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大会</a:t>
            </a:r>
            <a:endParaRPr lang="en-US" altLang="zh-CN" sz="1400" b="1" dirty="0" smtClean="0">
              <a:latin typeface="黑体" panose="02010609060101010101" pitchFamily="49" charset="-122"/>
              <a:ea typeface="黑体" panose="02010609060101010101" pitchFamily="49" charset="-122"/>
            </a:endParaRPr>
          </a:p>
          <a:p>
            <a:pPr algn="ctr"/>
            <a:r>
              <a:rPr lang="zh-CN" altLang="en-US" sz="1400" b="1" dirty="0" smtClean="0">
                <a:latin typeface="黑体" panose="02010609060101010101" pitchFamily="49" charset="-122"/>
                <a:ea typeface="黑体" panose="02010609060101010101" pitchFamily="49" charset="-122"/>
              </a:rPr>
              <a:t>定稿</a:t>
            </a:r>
            <a:endParaRPr lang="en-US" altLang="zh-CN" sz="1400" b="1" dirty="0" smtClean="0">
              <a:latin typeface="黑体" panose="02010609060101010101" pitchFamily="49" charset="-122"/>
              <a:ea typeface="黑体" panose="02010609060101010101" pitchFamily="49" charset="-122"/>
            </a:endParaRPr>
          </a:p>
        </p:txBody>
      </p:sp>
      <p:sp>
        <p:nvSpPr>
          <p:cNvPr id="26" name="矩形标注 25"/>
          <p:cNvSpPr/>
          <p:nvPr/>
        </p:nvSpPr>
        <p:spPr>
          <a:xfrm>
            <a:off x="7020272" y="2420888"/>
            <a:ext cx="648072"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审批</a:t>
            </a:r>
            <a:endParaRPr lang="en-US" altLang="zh-CN" sz="1400" b="1" dirty="0" smtClean="0">
              <a:latin typeface="黑体" panose="02010609060101010101" pitchFamily="49" charset="-122"/>
              <a:ea typeface="黑体" panose="02010609060101010101" pitchFamily="49" charset="-122"/>
            </a:endParaRPr>
          </a:p>
          <a:p>
            <a:pPr algn="ctr"/>
            <a:r>
              <a:rPr lang="zh-CN" altLang="en-US" sz="1400" b="1" dirty="0" smtClean="0">
                <a:latin typeface="黑体" panose="02010609060101010101" pitchFamily="49" charset="-122"/>
                <a:ea typeface="黑体" panose="02010609060101010101" pitchFamily="49" charset="-122"/>
              </a:rPr>
              <a:t>出版</a:t>
            </a:r>
            <a:endParaRPr lang="en-US" altLang="zh-CN" sz="1400" b="1" dirty="0" smtClean="0">
              <a:latin typeface="黑体" panose="02010609060101010101" pitchFamily="49" charset="-122"/>
              <a:ea typeface="黑体" panose="02010609060101010101" pitchFamily="49" charset="-122"/>
            </a:endParaRPr>
          </a:p>
        </p:txBody>
      </p:sp>
      <p:sp>
        <p:nvSpPr>
          <p:cNvPr id="27" name="矩形标注 26"/>
          <p:cNvSpPr/>
          <p:nvPr/>
        </p:nvSpPr>
        <p:spPr>
          <a:xfrm>
            <a:off x="7812360" y="2420888"/>
            <a:ext cx="648072" cy="86409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黑体" panose="02010609060101010101" pitchFamily="49" charset="-122"/>
                <a:ea typeface="黑体" panose="02010609060101010101" pitchFamily="49" charset="-122"/>
              </a:rPr>
              <a:t>正式实施</a:t>
            </a:r>
            <a:endParaRPr lang="en-US" altLang="zh-CN" sz="1400" b="1" dirty="0" smtClean="0">
              <a:latin typeface="黑体" panose="02010609060101010101" pitchFamily="49" charset="-122"/>
              <a:ea typeface="黑体" panose="02010609060101010101" pitchFamily="49" charset="-122"/>
            </a:endParaRPr>
          </a:p>
        </p:txBody>
      </p:sp>
      <p:sp>
        <p:nvSpPr>
          <p:cNvPr id="28" name="TextBox 27"/>
          <p:cNvSpPr txBox="1"/>
          <p:nvPr/>
        </p:nvSpPr>
        <p:spPr>
          <a:xfrm>
            <a:off x="3059832" y="3482924"/>
            <a:ext cx="864096" cy="369332"/>
          </a:xfrm>
          <a:prstGeom prst="rect">
            <a:avLst/>
          </a:prstGeom>
          <a:noFill/>
        </p:spPr>
        <p:txBody>
          <a:bodyPr wrap="square" rtlCol="0">
            <a:spAutoFit/>
          </a:bodyPr>
          <a:lstStyle/>
          <a:p>
            <a:r>
              <a:rPr lang="en-US" altLang="zh-CN" dirty="0" smtClean="0">
                <a:solidFill>
                  <a:schemeClr val="bg1"/>
                </a:solidFill>
              </a:rPr>
              <a:t>2012.5</a:t>
            </a:r>
            <a:endParaRPr lang="zh-CN" altLang="en-US" dirty="0">
              <a:solidFill>
                <a:schemeClr val="bg1"/>
              </a:solidFill>
            </a:endParaRPr>
          </a:p>
        </p:txBody>
      </p:sp>
      <p:sp>
        <p:nvSpPr>
          <p:cNvPr id="29" name="TextBox 28"/>
          <p:cNvSpPr txBox="1"/>
          <p:nvPr/>
        </p:nvSpPr>
        <p:spPr>
          <a:xfrm>
            <a:off x="3923928" y="3492216"/>
            <a:ext cx="864096" cy="369332"/>
          </a:xfrm>
          <a:prstGeom prst="rect">
            <a:avLst/>
          </a:prstGeom>
          <a:noFill/>
        </p:spPr>
        <p:txBody>
          <a:bodyPr wrap="square" rtlCol="0">
            <a:spAutoFit/>
          </a:bodyPr>
          <a:lstStyle/>
          <a:p>
            <a:r>
              <a:rPr lang="en-US" altLang="zh-CN" dirty="0" smtClean="0">
                <a:solidFill>
                  <a:schemeClr val="bg1"/>
                </a:solidFill>
              </a:rPr>
              <a:t>2014.6</a:t>
            </a:r>
            <a:endParaRPr lang="zh-CN" altLang="en-US" dirty="0">
              <a:solidFill>
                <a:schemeClr val="bg1"/>
              </a:solidFill>
            </a:endParaRPr>
          </a:p>
        </p:txBody>
      </p:sp>
      <p:sp>
        <p:nvSpPr>
          <p:cNvPr id="30" name="TextBox 29"/>
          <p:cNvSpPr txBox="1"/>
          <p:nvPr/>
        </p:nvSpPr>
        <p:spPr>
          <a:xfrm>
            <a:off x="4644008" y="3491716"/>
            <a:ext cx="936104" cy="369332"/>
          </a:xfrm>
          <a:prstGeom prst="rect">
            <a:avLst/>
          </a:prstGeom>
          <a:noFill/>
        </p:spPr>
        <p:txBody>
          <a:bodyPr wrap="square" rtlCol="0">
            <a:spAutoFit/>
          </a:bodyPr>
          <a:lstStyle/>
          <a:p>
            <a:r>
              <a:rPr lang="en-US" altLang="zh-CN" dirty="0" smtClean="0">
                <a:solidFill>
                  <a:schemeClr val="bg1"/>
                </a:solidFill>
              </a:rPr>
              <a:t>2014.11</a:t>
            </a:r>
            <a:endParaRPr lang="zh-CN" altLang="en-US" dirty="0">
              <a:solidFill>
                <a:schemeClr val="bg1"/>
              </a:solidFill>
            </a:endParaRPr>
          </a:p>
        </p:txBody>
      </p:sp>
      <p:sp>
        <p:nvSpPr>
          <p:cNvPr id="31" name="TextBox 30"/>
          <p:cNvSpPr txBox="1"/>
          <p:nvPr/>
        </p:nvSpPr>
        <p:spPr>
          <a:xfrm>
            <a:off x="5436096" y="3492216"/>
            <a:ext cx="864096" cy="369332"/>
          </a:xfrm>
          <a:prstGeom prst="rect">
            <a:avLst/>
          </a:prstGeom>
          <a:noFill/>
        </p:spPr>
        <p:txBody>
          <a:bodyPr wrap="square" rtlCol="0">
            <a:spAutoFit/>
          </a:bodyPr>
          <a:lstStyle/>
          <a:p>
            <a:r>
              <a:rPr lang="en-US" altLang="zh-CN" dirty="0" smtClean="0">
                <a:solidFill>
                  <a:schemeClr val="bg1"/>
                </a:solidFill>
              </a:rPr>
              <a:t>2015.9</a:t>
            </a:r>
            <a:endParaRPr lang="zh-CN" altLang="en-US" dirty="0">
              <a:solidFill>
                <a:schemeClr val="bg1"/>
              </a:solidFill>
            </a:endParaRPr>
          </a:p>
        </p:txBody>
      </p:sp>
      <p:sp>
        <p:nvSpPr>
          <p:cNvPr id="32" name="TextBox 31"/>
          <p:cNvSpPr txBox="1"/>
          <p:nvPr/>
        </p:nvSpPr>
        <p:spPr>
          <a:xfrm>
            <a:off x="6156176" y="3492216"/>
            <a:ext cx="936104" cy="369332"/>
          </a:xfrm>
          <a:prstGeom prst="rect">
            <a:avLst/>
          </a:prstGeom>
          <a:noFill/>
        </p:spPr>
        <p:txBody>
          <a:bodyPr wrap="square" rtlCol="0">
            <a:spAutoFit/>
          </a:bodyPr>
          <a:lstStyle/>
          <a:p>
            <a:r>
              <a:rPr lang="en-US" altLang="zh-CN" dirty="0" smtClean="0">
                <a:solidFill>
                  <a:schemeClr val="bg1"/>
                </a:solidFill>
              </a:rPr>
              <a:t>2015.12</a:t>
            </a:r>
            <a:endParaRPr lang="zh-CN" altLang="en-US" dirty="0">
              <a:solidFill>
                <a:schemeClr val="bg1"/>
              </a:solidFill>
            </a:endParaRPr>
          </a:p>
        </p:txBody>
      </p:sp>
      <p:sp>
        <p:nvSpPr>
          <p:cNvPr id="33" name="TextBox 32"/>
          <p:cNvSpPr txBox="1"/>
          <p:nvPr/>
        </p:nvSpPr>
        <p:spPr>
          <a:xfrm>
            <a:off x="7020272" y="3492216"/>
            <a:ext cx="864096" cy="369332"/>
          </a:xfrm>
          <a:prstGeom prst="rect">
            <a:avLst/>
          </a:prstGeom>
          <a:noFill/>
        </p:spPr>
        <p:txBody>
          <a:bodyPr wrap="square" rtlCol="0">
            <a:spAutoFit/>
          </a:bodyPr>
          <a:lstStyle/>
          <a:p>
            <a:r>
              <a:rPr lang="en-US" altLang="zh-CN" dirty="0" smtClean="0">
                <a:solidFill>
                  <a:schemeClr val="bg1"/>
                </a:solidFill>
              </a:rPr>
              <a:t>2012.5</a:t>
            </a:r>
            <a:endParaRPr lang="zh-CN" altLang="en-US" dirty="0">
              <a:solidFill>
                <a:schemeClr val="bg1"/>
              </a:solidFill>
            </a:endParaRPr>
          </a:p>
        </p:txBody>
      </p:sp>
      <p:sp>
        <p:nvSpPr>
          <p:cNvPr id="34" name="TextBox 33"/>
          <p:cNvSpPr txBox="1"/>
          <p:nvPr/>
        </p:nvSpPr>
        <p:spPr>
          <a:xfrm>
            <a:off x="7812360" y="3501008"/>
            <a:ext cx="648072" cy="338554"/>
          </a:xfrm>
          <a:prstGeom prst="rect">
            <a:avLst/>
          </a:prstGeom>
          <a:noFill/>
        </p:spPr>
        <p:txBody>
          <a:bodyPr wrap="square" rtlCol="0">
            <a:spAutoFit/>
          </a:bodyPr>
          <a:lstStyle/>
          <a:p>
            <a:pPr algn="ctr"/>
            <a:r>
              <a:rPr lang="en-US" altLang="zh-CN" sz="1600" b="1" dirty="0" smtClean="0">
                <a:solidFill>
                  <a:schemeClr val="bg1"/>
                </a:solidFill>
              </a:rPr>
              <a:t>……</a:t>
            </a:r>
            <a:endParaRPr lang="zh-CN" altLang="en-US" sz="1600" b="1" dirty="0">
              <a:solidFill>
                <a:schemeClr val="bg1"/>
              </a:solidFill>
            </a:endParaRPr>
          </a:p>
        </p:txBody>
      </p:sp>
      <p:sp>
        <p:nvSpPr>
          <p:cNvPr id="5" name="下弧形箭头 4"/>
          <p:cNvSpPr/>
          <p:nvPr/>
        </p:nvSpPr>
        <p:spPr>
          <a:xfrm>
            <a:off x="4240786" y="3863998"/>
            <a:ext cx="1771373" cy="503556"/>
          </a:xfrm>
          <a:prstGeom prst="curvedUpArrow">
            <a:avLst>
              <a:gd name="adj1" fmla="val 4375"/>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下弧形箭头 5"/>
          <p:cNvSpPr/>
          <p:nvPr/>
        </p:nvSpPr>
        <p:spPr>
          <a:xfrm>
            <a:off x="3347864" y="3863998"/>
            <a:ext cx="1944216" cy="50355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TextBox 6"/>
          <p:cNvSpPr txBox="1"/>
          <p:nvPr/>
        </p:nvSpPr>
        <p:spPr>
          <a:xfrm>
            <a:off x="827584" y="4697849"/>
            <a:ext cx="7632848" cy="1323439"/>
          </a:xfrm>
          <a:prstGeom prst="rect">
            <a:avLst/>
          </a:prstGeom>
          <a:noFill/>
        </p:spPr>
        <p:txBody>
          <a:bodyPr wrap="square" rtlCol="0">
            <a:spAutoFit/>
          </a:bodyPr>
          <a:lstStyle/>
          <a:p>
            <a:pPr marL="342900" indent="-342900">
              <a:buFont typeface="Wingdings" pitchFamily="2" charset="2"/>
              <a:buChar char="l"/>
            </a:pPr>
            <a:r>
              <a:rPr lang="en-US" altLang="zh-CN" sz="2000" dirty="0" smtClean="0">
                <a:latin typeface="黑体" pitchFamily="49" charset="-122"/>
                <a:ea typeface="黑体" pitchFamily="49" charset="-122"/>
              </a:rPr>
              <a:t>2015</a:t>
            </a:r>
            <a:r>
              <a:rPr lang="zh-CN" altLang="en-US" sz="2000" dirty="0" smtClean="0">
                <a:latin typeface="黑体" pitchFamily="49" charset="-122"/>
                <a:ea typeface="黑体" pitchFamily="49" charset="-122"/>
              </a:rPr>
              <a:t>年版兽药典工作自</a:t>
            </a:r>
            <a:r>
              <a:rPr lang="en-US" altLang="zh-CN" sz="2000" dirty="0" smtClean="0">
                <a:latin typeface="黑体" pitchFamily="49" charset="-122"/>
                <a:ea typeface="黑体" pitchFamily="49" charset="-122"/>
              </a:rPr>
              <a:t>2011</a:t>
            </a:r>
            <a:r>
              <a:rPr lang="zh-CN" altLang="en-US" sz="2000" dirty="0" smtClean="0">
                <a:latin typeface="黑体" pitchFamily="49" charset="-122"/>
                <a:ea typeface="黑体" pitchFamily="49" charset="-122"/>
              </a:rPr>
              <a:t>年</a:t>
            </a:r>
            <a:r>
              <a:rPr lang="en-US" altLang="zh-CN" sz="2000" dirty="0" smtClean="0">
                <a:latin typeface="黑体" pitchFamily="49" charset="-122"/>
                <a:ea typeface="黑体" pitchFamily="49" charset="-122"/>
              </a:rPr>
              <a:t>11</a:t>
            </a:r>
            <a:r>
              <a:rPr lang="zh-CN" altLang="en-US" sz="2000" dirty="0" smtClean="0">
                <a:latin typeface="黑体" pitchFamily="49" charset="-122"/>
                <a:ea typeface="黑体" pitchFamily="49" charset="-122"/>
              </a:rPr>
              <a:t>月全面启动，至</a:t>
            </a:r>
            <a:r>
              <a:rPr lang="en-US" altLang="zh-CN" sz="2000" dirty="0" smtClean="0">
                <a:latin typeface="黑体" pitchFamily="49" charset="-122"/>
                <a:ea typeface="黑体" pitchFamily="49" charset="-122"/>
              </a:rPr>
              <a:t>2015</a:t>
            </a:r>
            <a:r>
              <a:rPr lang="zh-CN" altLang="en-US" sz="2000" dirty="0" smtClean="0">
                <a:latin typeface="黑体" pitchFamily="49" charset="-122"/>
                <a:ea typeface="黑体" pitchFamily="49" charset="-122"/>
              </a:rPr>
              <a:t>年</a:t>
            </a:r>
            <a:r>
              <a:rPr lang="en-US" altLang="zh-CN" sz="2000" dirty="0" smtClean="0">
                <a:latin typeface="黑体" pitchFamily="49" charset="-122"/>
                <a:ea typeface="黑体" pitchFamily="49" charset="-122"/>
              </a:rPr>
              <a:t>12</a:t>
            </a:r>
            <a:r>
              <a:rPr lang="zh-CN" altLang="en-US" sz="2000" dirty="0" smtClean="0">
                <a:latin typeface="黑体" pitchFamily="49" charset="-122"/>
                <a:ea typeface="黑体" pitchFamily="49" charset="-122"/>
              </a:rPr>
              <a:t>月定稿，实质性工作历时</a:t>
            </a:r>
            <a:r>
              <a:rPr lang="en-US" altLang="zh-CN" sz="2000" dirty="0" smtClean="0">
                <a:latin typeface="黑体" pitchFamily="49" charset="-122"/>
                <a:ea typeface="黑体" pitchFamily="49" charset="-122"/>
              </a:rPr>
              <a:t>4</a:t>
            </a:r>
            <a:r>
              <a:rPr lang="zh-CN" altLang="en-US" sz="2000" dirty="0" smtClean="0">
                <a:latin typeface="黑体" pitchFamily="49" charset="-122"/>
                <a:ea typeface="黑体" pitchFamily="49" charset="-122"/>
              </a:rPr>
              <a:t>年零</a:t>
            </a:r>
            <a:r>
              <a:rPr lang="en-US" altLang="zh-CN" sz="2000" dirty="0" smtClean="0">
                <a:latin typeface="黑体" pitchFamily="49" charset="-122"/>
                <a:ea typeface="黑体" pitchFamily="49" charset="-122"/>
              </a:rPr>
              <a:t>2</a:t>
            </a:r>
            <a:r>
              <a:rPr lang="zh-CN" altLang="en-US" sz="2000" dirty="0" smtClean="0">
                <a:latin typeface="黑体" pitchFamily="49" charset="-122"/>
                <a:ea typeface="黑体" pitchFamily="49" charset="-122"/>
              </a:rPr>
              <a:t>个月。</a:t>
            </a:r>
            <a:endParaRPr lang="en-US" altLang="zh-CN" sz="2000" dirty="0" smtClean="0">
              <a:latin typeface="黑体" pitchFamily="49" charset="-122"/>
              <a:ea typeface="黑体" pitchFamily="49" charset="-122"/>
            </a:endParaRPr>
          </a:p>
          <a:p>
            <a:pPr marL="342900" indent="-342900">
              <a:buFont typeface="Wingdings" pitchFamily="2" charset="2"/>
              <a:buChar char="l"/>
            </a:pPr>
            <a:endParaRPr lang="en-US" altLang="zh-CN" sz="2000" dirty="0" smtClean="0">
              <a:latin typeface="黑体" pitchFamily="49" charset="-122"/>
              <a:ea typeface="黑体" pitchFamily="49" charset="-122"/>
            </a:endParaRPr>
          </a:p>
          <a:p>
            <a:pPr marL="342900" indent="-342900">
              <a:buFont typeface="Wingdings" pitchFamily="2" charset="2"/>
              <a:buChar char="l"/>
            </a:pPr>
            <a:r>
              <a:rPr lang="zh-CN" altLang="en-US" sz="2000" dirty="0" smtClean="0">
                <a:latin typeface="黑体" pitchFamily="49" charset="-122"/>
                <a:ea typeface="黑体" pitchFamily="49" charset="-122"/>
              </a:rPr>
              <a:t>目前大量后续工作仍在进行中。</a:t>
            </a:r>
            <a:r>
              <a:rPr lang="en-US" altLang="zh-CN" sz="2000" dirty="0" smtClean="0">
                <a:latin typeface="黑体" pitchFamily="49" charset="-122"/>
                <a:ea typeface="黑体" pitchFamily="49" charset="-122"/>
              </a:rPr>
              <a:t>2016</a:t>
            </a:r>
            <a:r>
              <a:rPr lang="zh-CN" altLang="en-US" sz="2000" dirty="0" smtClean="0">
                <a:latin typeface="黑体" pitchFamily="49" charset="-122"/>
                <a:ea typeface="黑体" pitchFamily="49" charset="-122"/>
              </a:rPr>
              <a:t>年</a:t>
            </a:r>
            <a:r>
              <a:rPr lang="en-US" altLang="zh-CN" sz="2000" dirty="0" smtClean="0">
                <a:latin typeface="黑体" pitchFamily="49" charset="-122"/>
                <a:ea typeface="黑体" pitchFamily="49" charset="-122"/>
              </a:rPr>
              <a:t>11</a:t>
            </a:r>
            <a:r>
              <a:rPr lang="zh-CN" altLang="en-US" sz="2000" dirty="0" smtClean="0">
                <a:latin typeface="黑体" pitchFamily="49" charset="-122"/>
                <a:ea typeface="黑体" pitchFamily="49" charset="-122"/>
              </a:rPr>
              <a:t>月可望施行。</a:t>
            </a:r>
            <a:endParaRPr lang="zh-CN" altLang="en-US" sz="2000" dirty="0">
              <a:latin typeface="黑体" pitchFamily="49" charset="-122"/>
              <a:ea typeface="黑体" pitchFamily="49" charset="-122"/>
            </a:endParaRPr>
          </a:p>
        </p:txBody>
      </p:sp>
    </p:spTree>
    <p:extLst>
      <p:ext uri="{BB962C8B-B14F-4D97-AF65-F5344CB8AC3E}">
        <p14:creationId xmlns:p14="http://schemas.microsoft.com/office/powerpoint/2010/main" val="3323838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848872" cy="4464496"/>
          </a:xfrm>
        </p:spPr>
        <p:txBody>
          <a:bodyPr>
            <a:normAutofit/>
          </a:bodyPr>
          <a:lstStyle/>
          <a:p>
            <a:pPr>
              <a:buClr>
                <a:schemeClr val="accent6">
                  <a:lumMod val="40000"/>
                  <a:lumOff val="60000"/>
                </a:schemeClr>
              </a:buClr>
              <a:buSzPct val="70000"/>
              <a:buFont typeface="Wingdings" panose="05000000000000000000" pitchFamily="2" charset="2"/>
              <a:buChar char="n"/>
            </a:pPr>
            <a:r>
              <a:rPr lang="en-US" altLang="zh-CN" sz="2400" b="1" dirty="0">
                <a:latin typeface="黑体" pitchFamily="49" charset="-122"/>
                <a:ea typeface="黑体" pitchFamily="49" charset="-122"/>
              </a:rPr>
              <a:t>2012</a:t>
            </a:r>
            <a:r>
              <a:rPr lang="zh-CN" altLang="en-US" sz="2400" b="1" dirty="0">
                <a:latin typeface="黑体" pitchFamily="49" charset="-122"/>
                <a:ea typeface="黑体" pitchFamily="49" charset="-122"/>
              </a:rPr>
              <a:t>年</a:t>
            </a:r>
            <a:r>
              <a:rPr lang="en-US" altLang="zh-CN" sz="2400" b="1" dirty="0">
                <a:latin typeface="黑体" pitchFamily="49" charset="-122"/>
                <a:ea typeface="黑体" pitchFamily="49" charset="-122"/>
              </a:rPr>
              <a:t>3</a:t>
            </a:r>
            <a:r>
              <a:rPr lang="zh-CN" altLang="en-US" sz="2400" b="1" dirty="0">
                <a:latin typeface="黑体" pitchFamily="49" charset="-122"/>
                <a:ea typeface="黑体" pitchFamily="49" charset="-122"/>
              </a:rPr>
              <a:t>月</a:t>
            </a:r>
            <a:r>
              <a:rPr lang="en-US" altLang="zh-CN" sz="2400" b="1" dirty="0">
                <a:latin typeface="黑体" pitchFamily="49" charset="-122"/>
                <a:ea typeface="黑体" pitchFamily="49" charset="-122"/>
              </a:rPr>
              <a:t>-4</a:t>
            </a:r>
            <a:r>
              <a:rPr lang="zh-CN" altLang="en-US" sz="2400" b="1" dirty="0" smtClean="0">
                <a:latin typeface="黑体" pitchFamily="49" charset="-122"/>
                <a:ea typeface="黑体" pitchFamily="49" charset="-122"/>
              </a:rPr>
              <a:t>月，各部分别召开专业委员会会议，确定编制工作要求和分工</a:t>
            </a:r>
            <a:endParaRPr lang="en-US" altLang="zh-CN" sz="24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r>
              <a:rPr lang="zh-CN" altLang="en-US" sz="2000" b="1" dirty="0" smtClean="0">
                <a:latin typeface="黑体" pitchFamily="49" charset="-122"/>
                <a:ea typeface="黑体" pitchFamily="49" charset="-122"/>
              </a:rPr>
              <a:t>通过</a:t>
            </a:r>
            <a:r>
              <a:rPr lang="en-US" altLang="zh-CN" sz="2000" b="1" dirty="0" smtClean="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正文</a:t>
            </a:r>
            <a:r>
              <a:rPr lang="zh-CN" altLang="en-US" sz="2000" b="1" dirty="0">
                <a:latin typeface="黑体" pitchFamily="49" charset="-122"/>
                <a:ea typeface="黑体" pitchFamily="49" charset="-122"/>
              </a:rPr>
              <a:t>编写细则</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r>
              <a:rPr lang="zh-CN" altLang="en-US" sz="2000" b="1" dirty="0" smtClean="0">
                <a:latin typeface="黑体" pitchFamily="49" charset="-122"/>
                <a:ea typeface="黑体" pitchFamily="49" charset="-122"/>
              </a:rPr>
              <a:t>通过</a:t>
            </a:r>
            <a:r>
              <a:rPr lang="en-US" altLang="zh-CN" sz="2000" b="1" dirty="0" smtClean="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标准</a:t>
            </a:r>
            <a:r>
              <a:rPr lang="zh-CN" altLang="en-US" sz="2000" b="1" dirty="0">
                <a:latin typeface="黑体" pitchFamily="49" charset="-122"/>
                <a:ea typeface="黑体" pitchFamily="49" charset="-122"/>
              </a:rPr>
              <a:t>起草说明编写细则</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r>
              <a:rPr lang="zh-CN" altLang="en-US" sz="2000" b="1" dirty="0" smtClean="0">
                <a:latin typeface="黑体" pitchFamily="49" charset="-122"/>
                <a:ea typeface="黑体" pitchFamily="49" charset="-122"/>
              </a:rPr>
              <a:t>研究确定新版兽药典收载内容及品种范围</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r>
              <a:rPr lang="zh-CN" altLang="en-US" sz="2000" b="1" dirty="0" smtClean="0">
                <a:latin typeface="黑体" pitchFamily="49" charset="-122"/>
                <a:ea typeface="黑体" pitchFamily="49" charset="-122"/>
              </a:rPr>
              <a:t>研究确定标准制修订与复核工作任务及分工安排</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itchFamily="2" charset="2"/>
              <a:buChar char="ü"/>
            </a:pPr>
            <a:r>
              <a:rPr lang="en-US" altLang="zh-CN" sz="2000" b="1" dirty="0" smtClean="0">
                <a:latin typeface="黑体" pitchFamily="49" charset="-122"/>
                <a:ea typeface="黑体" pitchFamily="49" charset="-122"/>
              </a:rPr>
              <a:t>《</a:t>
            </a:r>
            <a:r>
              <a:rPr lang="zh-CN" altLang="en-US" sz="2000" b="1" dirty="0">
                <a:latin typeface="黑体" pitchFamily="49" charset="-122"/>
                <a:ea typeface="黑体" pitchFamily="49" charset="-122"/>
              </a:rPr>
              <a:t>中国兽药典</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标准</a:t>
            </a:r>
            <a:r>
              <a:rPr lang="zh-CN" altLang="en-US" sz="2000" b="1" dirty="0">
                <a:latin typeface="黑体" pitchFamily="49" charset="-122"/>
                <a:ea typeface="黑体" pitchFamily="49" charset="-122"/>
              </a:rPr>
              <a:t>起草（修订）与复核工作流程和</a:t>
            </a:r>
            <a:r>
              <a:rPr lang="zh-CN" altLang="en-US" sz="2000" b="1" dirty="0" smtClean="0">
                <a:latin typeface="黑体" pitchFamily="49" charset="-122"/>
                <a:ea typeface="黑体" pitchFamily="49" charset="-122"/>
              </a:rPr>
              <a:t>要求</a:t>
            </a: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165328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3960440" cy="4248472"/>
          </a:xfrm>
        </p:spPr>
        <p:txBody>
          <a:bodyPr>
            <a:normAutofit lnSpcReduction="10000"/>
          </a:bodyPr>
          <a:lstStyle/>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安排任务分工</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药典</a:t>
            </a:r>
            <a:r>
              <a:rPr lang="zh-CN" altLang="en-US" sz="1600" b="1" dirty="0" smtClean="0">
                <a:latin typeface="黑体" pitchFamily="49" charset="-122"/>
                <a:ea typeface="黑体" pitchFamily="49" charset="-122"/>
              </a:rPr>
              <a:t>办</a:t>
            </a:r>
            <a:r>
              <a:rPr lang="en-US" altLang="zh-CN" sz="1600" b="1" dirty="0" smtClean="0">
                <a:latin typeface="黑体" pitchFamily="49" charset="-122"/>
                <a:ea typeface="黑体" pitchFamily="49" charset="-122"/>
              </a:rPr>
              <a:t>[2012]9</a:t>
            </a:r>
            <a:r>
              <a:rPr lang="zh-CN" altLang="en-US" sz="1600" b="1" dirty="0" smtClean="0">
                <a:latin typeface="黑体" pitchFamily="49" charset="-122"/>
                <a:ea typeface="黑体" pitchFamily="49" charset="-122"/>
              </a:rPr>
              <a:t>号</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药典办</a:t>
            </a:r>
            <a:r>
              <a:rPr lang="en-US" altLang="zh-CN" sz="1600" b="1" dirty="0">
                <a:latin typeface="黑体" pitchFamily="49" charset="-122"/>
                <a:ea typeface="黑体" pitchFamily="49" charset="-122"/>
              </a:rPr>
              <a:t>[</a:t>
            </a:r>
            <a:r>
              <a:rPr lang="en-US" altLang="zh-CN" sz="1600" b="1" dirty="0" smtClean="0">
                <a:latin typeface="黑体" pitchFamily="49" charset="-122"/>
                <a:ea typeface="黑体" pitchFamily="49" charset="-122"/>
              </a:rPr>
              <a:t>2012]10</a:t>
            </a:r>
            <a:r>
              <a:rPr lang="zh-CN" altLang="en-US" sz="1600" b="1" dirty="0" smtClean="0">
                <a:latin typeface="黑体" pitchFamily="49" charset="-122"/>
                <a:ea typeface="黑体" pitchFamily="49" charset="-122"/>
              </a:rPr>
              <a:t>号</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中国兽药</a:t>
            </a:r>
            <a:r>
              <a:rPr lang="zh-CN" altLang="en-US" sz="2000" b="1" dirty="0" smtClean="0">
                <a:latin typeface="黑体" pitchFamily="49" charset="-122"/>
                <a:ea typeface="黑体" pitchFamily="49" charset="-122"/>
              </a:rPr>
              <a:t>典工作手册</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分发各委员</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en-US" altLang="zh-CN" sz="2000" b="1" dirty="0" smtClean="0">
                <a:latin typeface="黑体" pitchFamily="49" charset="-122"/>
                <a:ea typeface="黑体" pitchFamily="49" charset="-122"/>
              </a:rPr>
              <a:t>2013</a:t>
            </a:r>
            <a:r>
              <a:rPr lang="zh-CN" altLang="en-US" sz="2000" b="1" dirty="0" smtClean="0">
                <a:latin typeface="黑体" pitchFamily="49" charset="-122"/>
                <a:ea typeface="黑体" pitchFamily="49" charset="-122"/>
              </a:rPr>
              <a:t>年初，实施方案审定</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中药材资源调查</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兽医专用药材样品集中采集、鉴定、分发</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211071" y="969192"/>
            <a:ext cx="2538282" cy="3384376"/>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3969945"/>
            <a:ext cx="3384379" cy="2538284"/>
          </a:xfrm>
          <a:prstGeom prst="rect">
            <a:avLst/>
          </a:prstGeom>
        </p:spPr>
      </p:pic>
    </p:spTree>
    <p:extLst>
      <p:ext uri="{BB962C8B-B14F-4D97-AF65-F5344CB8AC3E}">
        <p14:creationId xmlns:p14="http://schemas.microsoft.com/office/powerpoint/2010/main" val="1641303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8280920" cy="4464496"/>
          </a:xfrm>
        </p:spPr>
        <p:txBody>
          <a:bodyPr>
            <a:normAutofit/>
          </a:bodyPr>
          <a:lstStyle/>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2013</a:t>
            </a:r>
            <a:r>
              <a:rPr lang="zh-CN" altLang="en-US" sz="2400" b="1" dirty="0" smtClean="0">
                <a:latin typeface="黑体" pitchFamily="49" charset="-122"/>
                <a:ea typeface="黑体" pitchFamily="49" charset="-122"/>
              </a:rPr>
              <a:t>年初，各部分别召开专业委员会会议，及时审定实施方案</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之后，各任务承担单位进入试验研究、起草标准草案、复核验证阶段</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2014</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6</a:t>
            </a:r>
            <a:r>
              <a:rPr lang="zh-CN" altLang="en-US" sz="2400" b="1" dirty="0" smtClean="0">
                <a:latin typeface="黑体" pitchFamily="49" charset="-122"/>
                <a:ea typeface="黑体" pitchFamily="49" charset="-122"/>
              </a:rPr>
              <a:t>月，进入技术审查、复核、补充、完善阶段</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2014</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11</a:t>
            </a:r>
            <a:r>
              <a:rPr lang="zh-CN" altLang="en-US" sz="2400" b="1" dirty="0" smtClean="0">
                <a:latin typeface="黑体" pitchFamily="49" charset="-122"/>
                <a:ea typeface="黑体" pitchFamily="49" charset="-122"/>
              </a:rPr>
              <a:t>月，经过技术审查的标准草案、检测方法修订草案分批在中国兽药信息网向社会、向行业公开征求意见</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8</a:t>
            </a:r>
            <a:r>
              <a:rPr lang="zh-CN" altLang="en-US" sz="2400" b="1" dirty="0" smtClean="0">
                <a:latin typeface="黑体" pitchFamily="49" charset="-122"/>
                <a:ea typeface="黑体" pitchFamily="49" charset="-122"/>
              </a:rPr>
              <a:t>月，研究、消化、吸收新版中国药典合理性成分</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9</a:t>
            </a:r>
            <a:r>
              <a:rPr lang="zh-CN" altLang="en-US" sz="2400" b="1" dirty="0" smtClean="0">
                <a:latin typeface="黑体" pitchFamily="49" charset="-122"/>
                <a:ea typeface="黑体" pitchFamily="49" charset="-122"/>
              </a:rPr>
              <a:t>月</a:t>
            </a:r>
            <a:r>
              <a:rPr lang="en-US" altLang="zh-CN" sz="2400" b="1" dirty="0" smtClean="0">
                <a:latin typeface="黑体" pitchFamily="49" charset="-122"/>
                <a:ea typeface="黑体" pitchFamily="49" charset="-122"/>
              </a:rPr>
              <a:t>-12</a:t>
            </a:r>
            <a:r>
              <a:rPr lang="zh-CN" altLang="en-US" sz="2400" b="1" dirty="0" smtClean="0">
                <a:latin typeface="黑体" pitchFamily="49" charset="-122"/>
                <a:ea typeface="黑体" pitchFamily="49" charset="-122"/>
              </a:rPr>
              <a:t>月，进入文字性审、统、定阶段</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a:t>
            </a:r>
            <a:r>
              <a:rPr lang="en-US" altLang="zh-CN" sz="2400" b="1" dirty="0" smtClean="0">
                <a:latin typeface="黑体" pitchFamily="49" charset="-122"/>
                <a:ea typeface="黑体" pitchFamily="49" charset="-122"/>
              </a:rPr>
              <a:t>12</a:t>
            </a:r>
            <a:r>
              <a:rPr lang="zh-CN" altLang="en-US" sz="2400" b="1" dirty="0" smtClean="0">
                <a:latin typeface="黑体" pitchFamily="49" charset="-122"/>
                <a:ea typeface="黑体" pitchFamily="49" charset="-122"/>
              </a:rPr>
              <a:t>月，全体大会通过</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年版草案</a:t>
            </a:r>
            <a:endParaRPr lang="en-US" altLang="zh-CN"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1050971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992888" cy="720080"/>
          </a:xfrm>
        </p:spPr>
        <p:txBody>
          <a:bodyPr>
            <a:normAutofit fontScale="85000"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编写出版</a:t>
            </a:r>
            <a:r>
              <a:rPr lang="en-US" altLang="zh-CN" sz="2400" b="1" dirty="0" smtClean="0">
                <a:latin typeface="黑体" pitchFamily="49" charset="-122"/>
                <a:ea typeface="黑体" pitchFamily="49" charset="-122"/>
              </a:rPr>
              <a:t>2010</a:t>
            </a:r>
            <a:r>
              <a:rPr lang="zh-CN" altLang="en-US" sz="2400" b="1" dirty="0" smtClean="0">
                <a:latin typeface="黑体" pitchFamily="49" charset="-122"/>
                <a:ea typeface="黑体" pitchFamily="49" charset="-122"/>
              </a:rPr>
              <a:t>年版兽药典英文版</a:t>
            </a:r>
            <a:endParaRPr lang="en-US" altLang="zh-CN" sz="2400" b="1" dirty="0" smtClean="0">
              <a:latin typeface="黑体" pitchFamily="49" charset="-122"/>
              <a:ea typeface="黑体" pitchFamily="49" charset="-122"/>
            </a:endParaRPr>
          </a:p>
          <a:p>
            <a:pPr marL="0" indent="0">
              <a:buClr>
                <a:schemeClr val="accent6">
                  <a:lumMod val="40000"/>
                  <a:lumOff val="60000"/>
                </a:schemeClr>
              </a:buClr>
              <a:buSzPct val="70000"/>
              <a:buNone/>
            </a:pPr>
            <a:r>
              <a:rPr lang="en-US" altLang="zh-CN" sz="2400" b="1" dirty="0">
                <a:latin typeface="黑体" pitchFamily="49" charset="-122"/>
                <a:ea typeface="黑体" pitchFamily="49" charset="-122"/>
                <a:cs typeface="Times New Roman" pitchFamily="18" charset="0"/>
              </a:rPr>
              <a:t> </a:t>
            </a:r>
            <a:r>
              <a:rPr lang="en-US" altLang="zh-CN" sz="2400" b="1" dirty="0" smtClean="0">
                <a:latin typeface="黑体" pitchFamily="49" charset="-122"/>
                <a:ea typeface="黑体" pitchFamily="49" charset="-122"/>
                <a:cs typeface="Times New Roman" pitchFamily="18" charset="0"/>
              </a:rPr>
              <a:t>  </a:t>
            </a:r>
            <a:r>
              <a:rPr lang="en-US" altLang="zh-CN" sz="2400" b="1" dirty="0" smtClean="0">
                <a:latin typeface="Times New Roman" pitchFamily="18" charset="0"/>
                <a:ea typeface="黑体" pitchFamily="49" charset="-122"/>
                <a:cs typeface="Times New Roman" pitchFamily="18" charset="0"/>
              </a:rPr>
              <a:t>VETERINARY PHARMACOPOEIA OF THE PEOPLE′S CHINA</a:t>
            </a:r>
            <a:endParaRPr lang="zh-CN" altLang="en-US"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60419">
            <a:off x="987945" y="2965106"/>
            <a:ext cx="2539252" cy="3424774"/>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2714978"/>
            <a:ext cx="2539252" cy="3424774"/>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62185">
            <a:off x="2519418" y="2912861"/>
            <a:ext cx="2539252" cy="3424774"/>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59479">
            <a:off x="3796257" y="2840533"/>
            <a:ext cx="2539252" cy="3424774"/>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64943">
            <a:off x="4962319" y="2912860"/>
            <a:ext cx="2539252" cy="3424774"/>
          </a:xfrm>
          <a:prstGeom prst="rect">
            <a:avLst/>
          </a:prstGeom>
        </p:spPr>
      </p:pic>
    </p:spTree>
    <p:extLst>
      <p:ext uri="{BB962C8B-B14F-4D97-AF65-F5344CB8AC3E}">
        <p14:creationId xmlns:p14="http://schemas.microsoft.com/office/powerpoint/2010/main" val="2133129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848872" cy="468052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组织、管理、协调、服务</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筹备成立第五届中国兽药典委员会</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遴选增补委员</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组织调研</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草拟新版兽药典编制方案讨论稿</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组织召开新一届委员会成立大会</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启动各专业委员会工作</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落实任务</a:t>
            </a:r>
            <a:r>
              <a:rPr lang="zh-CN" altLang="en-US" sz="1600" b="1" dirty="0" smtClean="0">
                <a:latin typeface="黑体" pitchFamily="49" charset="-122"/>
                <a:ea typeface="黑体" pitchFamily="49" charset="-122"/>
              </a:rPr>
              <a:t>分工</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签订项目任务书</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做好协调、服务工作</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及时对完成困难的项目进行调整</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开展兽医专用药材的资源调查，安国、樟树、亳州等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集中采集、鉴定兽医</a:t>
            </a:r>
            <a:r>
              <a:rPr lang="zh-CN" altLang="en-US" sz="1600" b="1" dirty="0">
                <a:latin typeface="黑体" pitchFamily="49" charset="-122"/>
                <a:ea typeface="黑体" pitchFamily="49" charset="-122"/>
              </a:rPr>
              <a:t>专用</a:t>
            </a:r>
            <a:r>
              <a:rPr lang="zh-CN" altLang="en-US" sz="1600" b="1" dirty="0" smtClean="0">
                <a:latin typeface="黑体" pitchFamily="49" charset="-122"/>
                <a:ea typeface="黑体" pitchFamily="49" charset="-122"/>
              </a:rPr>
              <a:t>药材，由北京中医药大学教授出具鉴定报告</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购买对照品</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284157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编制过程</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556792"/>
            <a:ext cx="7992888" cy="4896544"/>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组织、管理、协调、服务</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开展老旧品种的安全评价工作</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将</a:t>
            </a:r>
            <a:r>
              <a:rPr lang="zh-CN" altLang="en-US" sz="1600" b="1" dirty="0" smtClean="0">
                <a:latin typeface="黑体" pitchFamily="49" charset="-122"/>
                <a:ea typeface="黑体" pitchFamily="49" charset="-122"/>
              </a:rPr>
              <a:t>质量不可控、毒副作用大、无原料合法来源、长期未生产、属濒危资源等老旧品种予以废止</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en-US" altLang="zh-CN" sz="1600" b="1" dirty="0" smtClean="0">
                <a:latin typeface="黑体" pitchFamily="49" charset="-122"/>
                <a:ea typeface="黑体" pitchFamily="49" charset="-122"/>
              </a:rPr>
              <a:t>2012</a:t>
            </a:r>
            <a:r>
              <a:rPr lang="zh-CN" altLang="en-US" sz="1600" b="1" dirty="0" smtClean="0">
                <a:latin typeface="黑体" pitchFamily="49" charset="-122"/>
                <a:ea typeface="黑体" pitchFamily="49" charset="-122"/>
              </a:rPr>
              <a:t>年</a:t>
            </a:r>
            <a:r>
              <a:rPr lang="en-US" altLang="zh-CN" sz="1600" b="1" dirty="0" smtClean="0">
                <a:latin typeface="黑体" pitchFamily="49" charset="-122"/>
                <a:ea typeface="黑体" pitchFamily="49" charset="-122"/>
              </a:rPr>
              <a:t>10</a:t>
            </a:r>
            <a:r>
              <a:rPr lang="zh-CN" altLang="en-US" sz="1600" b="1" dirty="0" smtClean="0">
                <a:latin typeface="黑体" pitchFamily="49" charset="-122"/>
                <a:ea typeface="黑体" pitchFamily="49" charset="-122"/>
              </a:rPr>
              <a:t>月，经农业部公告</a:t>
            </a:r>
            <a:r>
              <a:rPr lang="en-US" altLang="zh-CN" sz="1600" b="1" dirty="0" smtClean="0">
                <a:latin typeface="黑体" pitchFamily="49" charset="-122"/>
                <a:ea typeface="黑体" pitchFamily="49" charset="-122"/>
              </a:rPr>
              <a:t>1845</a:t>
            </a:r>
            <a:r>
              <a:rPr lang="zh-CN" altLang="en-US" sz="1600" b="1" dirty="0" smtClean="0">
                <a:latin typeface="黑体" pitchFamily="49" charset="-122"/>
                <a:ea typeface="黑体" pitchFamily="49" charset="-122"/>
              </a:rPr>
              <a:t>号废止</a:t>
            </a:r>
            <a:r>
              <a:rPr lang="en-US" altLang="zh-CN" sz="1600" b="1" dirty="0" smtClean="0">
                <a:latin typeface="黑体" pitchFamily="49" charset="-122"/>
                <a:ea typeface="黑体" pitchFamily="49" charset="-122"/>
              </a:rPr>
              <a:t>109</a:t>
            </a:r>
            <a:r>
              <a:rPr lang="zh-CN" altLang="en-US" sz="1600" b="1" dirty="0" smtClean="0">
                <a:latin typeface="黑体" pitchFamily="49" charset="-122"/>
                <a:ea typeface="黑体" pitchFamily="49" charset="-122"/>
              </a:rPr>
              <a:t>个品种</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开展标准清理工作</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对截至</a:t>
            </a:r>
            <a:r>
              <a:rPr lang="en-US" altLang="zh-CN" sz="1600" b="1" dirty="0" smtClean="0">
                <a:latin typeface="黑体" pitchFamily="49" charset="-122"/>
                <a:ea typeface="黑体" pitchFamily="49" charset="-122"/>
              </a:rPr>
              <a:t>2005</a:t>
            </a:r>
            <a:r>
              <a:rPr lang="zh-CN" altLang="en-US" sz="1600" b="1" dirty="0" smtClean="0">
                <a:latin typeface="黑体" pitchFamily="49" charset="-122"/>
                <a:ea typeface="黑体" pitchFamily="49" charset="-122"/>
              </a:rPr>
              <a:t>年底有效且未载入</a:t>
            </a:r>
            <a:r>
              <a:rPr lang="en-US" altLang="zh-CN" sz="1600" b="1" dirty="0" smtClean="0">
                <a:latin typeface="黑体" pitchFamily="49" charset="-122"/>
                <a:ea typeface="黑体" pitchFamily="49" charset="-122"/>
              </a:rPr>
              <a:t>2010</a:t>
            </a:r>
            <a:r>
              <a:rPr lang="zh-CN" altLang="en-US" sz="1600" b="1" dirty="0" smtClean="0">
                <a:latin typeface="黑体" pitchFamily="49" charset="-122"/>
                <a:ea typeface="黑体" pitchFamily="49" charset="-122"/>
              </a:rPr>
              <a:t>年版</a:t>
            </a:r>
            <a:r>
              <a:rPr lang="zh-CN" altLang="en-US" sz="1600" b="1" dirty="0">
                <a:latin typeface="黑体" pitchFamily="49" charset="-122"/>
                <a:ea typeface="黑体" pitchFamily="49" charset="-122"/>
              </a:rPr>
              <a:t>兽药</a:t>
            </a:r>
            <a:r>
              <a:rPr lang="zh-CN" altLang="en-US" sz="1600" b="1" dirty="0" smtClean="0">
                <a:latin typeface="黑体" pitchFamily="49" charset="-122"/>
                <a:ea typeface="黑体" pitchFamily="49" charset="-122"/>
              </a:rPr>
              <a:t>典的品种标准进行清理规范</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编写</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兽药国家标准</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（化学药品、中药卷）第一册，经农业部公告</a:t>
            </a:r>
            <a:r>
              <a:rPr lang="en-US" altLang="zh-CN" sz="1600" b="1" dirty="0" smtClean="0">
                <a:latin typeface="黑体" pitchFamily="49" charset="-122"/>
                <a:ea typeface="黑体" pitchFamily="49" charset="-122"/>
              </a:rPr>
              <a:t>1960</a:t>
            </a:r>
            <a:r>
              <a:rPr lang="zh-CN" altLang="en-US" sz="1600" b="1" dirty="0" smtClean="0">
                <a:latin typeface="黑体" pitchFamily="49" charset="-122"/>
                <a:ea typeface="黑体" pitchFamily="49" charset="-122"/>
              </a:rPr>
              <a:t>号发布</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在中药、化药领域，终结了多版次兽药规范、兽药典并存有效的混乱局面</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及时调整三部编制方案</a:t>
            </a:r>
            <a:endParaRPr lang="en-US" altLang="zh-CN" sz="20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制定</a:t>
            </a:r>
            <a:r>
              <a:rPr lang="en-US" altLang="zh-CN" sz="2000" b="1" dirty="0" smtClean="0">
                <a:latin typeface="黑体" pitchFamily="49" charset="-122"/>
                <a:ea typeface="黑体" pitchFamily="49" charset="-122"/>
              </a:rPr>
              <a:t>《</a:t>
            </a:r>
            <a:r>
              <a:rPr lang="zh-CN" altLang="en-US" sz="2000" b="1" dirty="0" smtClean="0">
                <a:latin typeface="黑体" pitchFamily="49" charset="-122"/>
                <a:ea typeface="黑体" pitchFamily="49" charset="-122"/>
              </a:rPr>
              <a:t>中国兽药典编制工作规范</a:t>
            </a:r>
            <a:r>
              <a:rPr lang="en-US" altLang="zh-CN" sz="2000" b="1" dirty="0" smtClean="0">
                <a:latin typeface="黑体" pitchFamily="49" charset="-122"/>
                <a:ea typeface="黑体" pitchFamily="49" charset="-122"/>
              </a:rPr>
              <a:t>》</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药典</a:t>
            </a:r>
            <a:r>
              <a:rPr lang="zh-CN" altLang="en-US" sz="1600" b="1" dirty="0" smtClean="0">
                <a:latin typeface="黑体" pitchFamily="49" charset="-122"/>
                <a:ea typeface="黑体" pitchFamily="49" charset="-122"/>
              </a:rPr>
              <a:t>办</a:t>
            </a:r>
            <a:r>
              <a:rPr lang="en-US" altLang="zh-CN" sz="1600" b="1" dirty="0" smtClean="0">
                <a:latin typeface="黑体" pitchFamily="49" charset="-122"/>
                <a:ea typeface="黑体" pitchFamily="49" charset="-122"/>
              </a:rPr>
              <a:t>[2013]12</a:t>
            </a:r>
            <a:r>
              <a:rPr lang="zh-CN" altLang="en-US" sz="1600" b="1" dirty="0" smtClean="0">
                <a:latin typeface="黑体" pitchFamily="49" charset="-122"/>
                <a:ea typeface="黑体" pitchFamily="49" charset="-122"/>
              </a:rPr>
              <a:t>号，发送各委员</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对</a:t>
            </a:r>
            <a:r>
              <a:rPr lang="zh-CN" altLang="en-US" sz="1600" b="1" dirty="0" smtClean="0">
                <a:latin typeface="黑体" pitchFamily="49" charset="-122"/>
                <a:ea typeface="黑体" pitchFamily="49" charset="-122"/>
              </a:rPr>
              <a:t>编制方案制定、研究任务管理、审核审议和印制与勘误等各方面行为作出规范性规定。</a:t>
            </a:r>
            <a:endParaRPr lang="en-US" altLang="zh-CN" sz="20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8676391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556792"/>
            <a:ext cx="7992888" cy="4104456"/>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一</a:t>
            </a:r>
            <a:r>
              <a:rPr lang="zh-CN" altLang="en-US" sz="2400" b="1" dirty="0" smtClean="0">
                <a:latin typeface="黑体" pitchFamily="49" charset="-122"/>
                <a:ea typeface="黑体" pitchFamily="49" charset="-122"/>
              </a:rPr>
              <a:t>部主要增修订内容</a:t>
            </a: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凡例</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增加了对违反</a:t>
            </a:r>
            <a:r>
              <a:rPr lang="en-US" altLang="zh-CN" sz="1600" b="1" dirty="0">
                <a:latin typeface="黑体" pitchFamily="49" charset="-122"/>
                <a:ea typeface="黑体" pitchFamily="49" charset="-122"/>
              </a:rPr>
              <a:t>GMP</a:t>
            </a:r>
            <a:r>
              <a:rPr lang="zh-CN" altLang="en-US" sz="1600" b="1" dirty="0">
                <a:latin typeface="黑体" pitchFamily="49" charset="-122"/>
                <a:ea typeface="黑体" pitchFamily="49" charset="-122"/>
              </a:rPr>
              <a:t>或处方外添加行为的性质</a:t>
            </a:r>
            <a:r>
              <a:rPr lang="zh-CN" altLang="en-US" sz="1600" b="1" dirty="0" smtClean="0">
                <a:latin typeface="黑体" pitchFamily="49" charset="-122"/>
                <a:ea typeface="黑体" pitchFamily="49" charset="-122"/>
              </a:rPr>
              <a:t>认定</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正文</a:t>
            </a:r>
            <a:r>
              <a:rPr lang="zh-CN" altLang="en-US" sz="2000" b="1" dirty="0">
                <a:latin typeface="黑体" pitchFamily="49" charset="-122"/>
                <a:ea typeface="黑体" pitchFamily="49" charset="-122"/>
              </a:rPr>
              <a:t>一共收载原料、制剂</a:t>
            </a:r>
            <a:r>
              <a:rPr lang="en-US" altLang="zh-CN" sz="2000" b="1" dirty="0">
                <a:latin typeface="黑体" pitchFamily="49" charset="-122"/>
                <a:ea typeface="黑体" pitchFamily="49" charset="-122"/>
              </a:rPr>
              <a:t>477</a:t>
            </a:r>
            <a:r>
              <a:rPr lang="zh-CN" altLang="en-US" sz="2000" b="1" dirty="0" smtClean="0">
                <a:latin typeface="黑体" pitchFamily="49" charset="-122"/>
                <a:ea typeface="黑体" pitchFamily="49" charset="-122"/>
              </a:rPr>
              <a:t>个</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a:t>
            </a:r>
            <a:r>
              <a:rPr lang="zh-CN" altLang="en-US" sz="1600" b="1" dirty="0">
                <a:latin typeface="黑体" pitchFamily="49" charset="-122"/>
                <a:ea typeface="黑体" pitchFamily="49" charset="-122"/>
              </a:rPr>
              <a:t>品种乙酰氨基阿维菌</a:t>
            </a:r>
            <a:r>
              <a:rPr lang="zh-CN" altLang="en-US" sz="1600" b="1" dirty="0" smtClean="0">
                <a:latin typeface="黑体" pitchFamily="49" charset="-122"/>
                <a:ea typeface="黑体" pitchFamily="49" charset="-122"/>
              </a:rPr>
              <a:t>素等</a:t>
            </a:r>
            <a:r>
              <a:rPr lang="en-US" altLang="zh-CN" sz="1600" b="1" dirty="0" smtClean="0">
                <a:latin typeface="黑体" pitchFamily="49" charset="-122"/>
                <a:ea typeface="黑体" pitchFamily="49" charset="-122"/>
              </a:rPr>
              <a:t>21</a:t>
            </a:r>
            <a:r>
              <a:rPr lang="zh-CN" altLang="en-US" sz="1600" b="1" dirty="0" smtClean="0">
                <a:latin typeface="黑体" pitchFamily="49" charset="-122"/>
                <a:ea typeface="黑体" pitchFamily="49" charset="-122"/>
              </a:rPr>
              <a:t>个</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删去硫酸黏菌素预混剂等</a:t>
            </a:r>
            <a:r>
              <a:rPr lang="en-US" altLang="zh-CN" sz="1600" b="1" dirty="0" smtClean="0">
                <a:latin typeface="黑体" pitchFamily="49" charset="-122"/>
                <a:ea typeface="黑体" pitchFamily="49" charset="-122"/>
              </a:rPr>
              <a:t>3</a:t>
            </a:r>
            <a:r>
              <a:rPr lang="zh-CN" altLang="en-US" sz="1600" b="1" dirty="0" smtClean="0">
                <a:latin typeface="黑体" pitchFamily="49" charset="-122"/>
                <a:ea typeface="黑体" pitchFamily="49" charset="-122"/>
              </a:rPr>
              <a:t>个品种</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原料药增加</a:t>
            </a:r>
            <a:r>
              <a:rPr lang="en-US" altLang="zh-CN" sz="1600" b="1" dirty="0" smtClean="0">
                <a:latin typeface="黑体" pitchFamily="49" charset="-122"/>
                <a:ea typeface="黑体" pitchFamily="49" charset="-122"/>
              </a:rPr>
              <a:t>【</a:t>
            </a:r>
            <a:r>
              <a:rPr lang="zh-CN" altLang="en-US" sz="1600" b="1" dirty="0">
                <a:latin typeface="黑体" pitchFamily="49" charset="-122"/>
                <a:ea typeface="黑体" pitchFamily="49" charset="-122"/>
              </a:rPr>
              <a:t>类别</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项</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制剂增加</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作用与用途</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用法与用量</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不良反应</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注意事项</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休药期</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等项</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正文二</a:t>
            </a:r>
            <a:r>
              <a:rPr lang="zh-CN" altLang="en-US" sz="2000" b="1" dirty="0">
                <a:latin typeface="黑体" pitchFamily="49" charset="-122"/>
                <a:ea typeface="黑体" pitchFamily="49" charset="-122"/>
              </a:rPr>
              <a:t>共</a:t>
            </a:r>
            <a:r>
              <a:rPr lang="zh-CN" altLang="en-US" sz="2000" b="1" dirty="0" smtClean="0">
                <a:latin typeface="黑体" pitchFamily="49" charset="-122"/>
                <a:ea typeface="黑体" pitchFamily="49" charset="-122"/>
              </a:rPr>
              <a:t>收载辅料标准</a:t>
            </a:r>
            <a:r>
              <a:rPr lang="en-US" altLang="zh-CN" sz="2000" b="1" dirty="0" smtClean="0">
                <a:latin typeface="黑体" pitchFamily="49" charset="-122"/>
                <a:ea typeface="黑体" pitchFamily="49" charset="-122"/>
              </a:rPr>
              <a:t>278</a:t>
            </a:r>
            <a:r>
              <a:rPr lang="zh-CN" altLang="en-US" sz="2000" b="1" dirty="0" smtClean="0">
                <a:latin typeface="黑体" pitchFamily="49" charset="-122"/>
                <a:ea typeface="黑体" pitchFamily="49" charset="-122"/>
              </a:rPr>
              <a:t>个</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新增品种</a:t>
            </a:r>
            <a:r>
              <a:rPr lang="en-US" altLang="zh-CN" sz="1600" b="1" dirty="0" smtClean="0">
                <a:latin typeface="黑体" pitchFamily="49" charset="-122"/>
                <a:ea typeface="黑体" pitchFamily="49" charset="-122"/>
              </a:rPr>
              <a:t>144</a:t>
            </a:r>
            <a:r>
              <a:rPr lang="zh-CN" altLang="en-US" sz="1600" b="1" dirty="0" smtClean="0">
                <a:latin typeface="黑体" pitchFamily="49" charset="-122"/>
                <a:ea typeface="黑体" pitchFamily="49" charset="-122"/>
              </a:rPr>
              <a:t>个</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删去</a:t>
            </a:r>
            <a:r>
              <a:rPr lang="zh-CN" altLang="en-US" sz="1600" b="1" dirty="0">
                <a:latin typeface="黑体" pitchFamily="49" charset="-122"/>
                <a:ea typeface="黑体" pitchFamily="49" charset="-122"/>
              </a:rPr>
              <a:t>淀粉、邻苯二甲酸二乙酯和硫柳汞等</a:t>
            </a:r>
            <a:r>
              <a:rPr lang="en-US" altLang="zh-CN" sz="1600" b="1" dirty="0">
                <a:latin typeface="黑体" pitchFamily="49" charset="-122"/>
                <a:ea typeface="黑体" pitchFamily="49" charset="-122"/>
              </a:rPr>
              <a:t>3</a:t>
            </a:r>
            <a:r>
              <a:rPr lang="zh-CN" altLang="en-US" sz="1600" b="1" dirty="0">
                <a:latin typeface="黑体" pitchFamily="49" charset="-122"/>
                <a:ea typeface="黑体" pitchFamily="49" charset="-122"/>
              </a:rPr>
              <a:t>个</a:t>
            </a:r>
            <a:r>
              <a:rPr lang="zh-CN" altLang="en-US" sz="1600" b="1" dirty="0" smtClean="0">
                <a:latin typeface="黑体" pitchFamily="49" charset="-122"/>
                <a:ea typeface="黑体" pitchFamily="49" charset="-122"/>
              </a:rPr>
              <a:t>品种</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1331296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268760"/>
            <a:ext cx="7992888" cy="5184576"/>
          </a:xfrm>
        </p:spPr>
        <p:txBody>
          <a:bodyPr>
            <a:normAutofit fontScale="92500"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一</a:t>
            </a:r>
            <a:r>
              <a:rPr lang="zh-CN" altLang="en-US" sz="2400" b="1" dirty="0" smtClean="0">
                <a:latin typeface="黑体" pitchFamily="49" charset="-122"/>
                <a:ea typeface="黑体" pitchFamily="49" charset="-122"/>
              </a:rPr>
              <a:t>部主要增修订内容</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附录增加</a:t>
            </a:r>
            <a:r>
              <a:rPr lang="en-US" altLang="zh-CN" sz="2000" b="1" dirty="0" smtClean="0">
                <a:latin typeface="黑体" pitchFamily="49" charset="-122"/>
                <a:ea typeface="黑体" pitchFamily="49" charset="-122"/>
              </a:rPr>
              <a:t>19</a:t>
            </a:r>
            <a:r>
              <a:rPr lang="zh-CN" altLang="en-US" sz="2000" b="1" dirty="0" smtClean="0">
                <a:latin typeface="黑体" pitchFamily="49" charset="-122"/>
                <a:ea typeface="黑体" pitchFamily="49" charset="-122"/>
              </a:rPr>
              <a:t>个</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耳用制剂通则、兽用化学药品国家标准物质通则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光谱</a:t>
            </a:r>
            <a:r>
              <a:rPr lang="zh-CN" altLang="en-US" sz="1600" b="1" dirty="0" smtClean="0">
                <a:latin typeface="黑体" pitchFamily="49" charset="-122"/>
                <a:ea typeface="黑体" pitchFamily="49" charset="-122"/>
              </a:rPr>
              <a:t>法、火焰光度法、电感耦合等离子体原子发射光谱法、电感耦合等离子体质谱法、拉曼光谱法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超临界流体色谱法、临界点色谱法、毛细管电泳法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组胺类</a:t>
            </a:r>
            <a:r>
              <a:rPr lang="zh-CN" altLang="en-US" sz="1600" b="1" dirty="0" smtClean="0">
                <a:latin typeface="黑体" pitchFamily="49" charset="-122"/>
                <a:ea typeface="黑体" pitchFamily="49" charset="-122"/>
              </a:rPr>
              <a:t>物质检查法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兽药晶</a:t>
            </a:r>
            <a:r>
              <a:rPr lang="zh-CN" altLang="en-US" sz="1600" b="1" dirty="0" smtClean="0">
                <a:latin typeface="黑体" pitchFamily="49" charset="-122"/>
                <a:ea typeface="黑体" pitchFamily="49" charset="-122"/>
              </a:rPr>
              <a:t>型研究及晶型质量控制指导原则、微生物鉴定指导原则、兽药洁净实验室微生物监测和控制指导原则、无菌检查用隔离系统验证指导原则、药用辅料功能性指标研究指导原则、药包材通用要求指导原则、药用玻璃材料和容器指导原则、国家兽药标准物质制备指导原则</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附录主要修订</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质谱法、</a:t>
            </a:r>
            <a:r>
              <a:rPr lang="en-US" altLang="zh-CN" sz="1600" b="1" dirty="0" smtClean="0">
                <a:latin typeface="黑体" pitchFamily="49" charset="-122"/>
                <a:ea typeface="黑体" pitchFamily="49" charset="-122"/>
              </a:rPr>
              <a:t>X</a:t>
            </a:r>
            <a:r>
              <a:rPr lang="zh-CN" altLang="en-US" sz="1600" b="1" dirty="0" smtClean="0">
                <a:latin typeface="黑体" pitchFamily="49" charset="-122"/>
                <a:ea typeface="黑体" pitchFamily="49" charset="-122"/>
              </a:rPr>
              <a:t>射线衍射法、高效液相色谱法、电泳法</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黏度测定</a:t>
            </a:r>
            <a:r>
              <a:rPr lang="zh-CN" altLang="en-US" sz="1600" b="1" dirty="0" smtClean="0">
                <a:latin typeface="黑体" pitchFamily="49" charset="-122"/>
                <a:ea typeface="黑体" pitchFamily="49" charset="-122"/>
              </a:rPr>
              <a:t>法、热分析法、氮测定法、乙醇量测定法、水分测定法、澄清度检查法、可见异物检查法、溶出度与释放度测定法、含量均匀度检查法、锥入度测定法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无菌检查法、非</a:t>
            </a:r>
            <a:r>
              <a:rPr lang="zh-CN" altLang="en-US" sz="1600" b="1" dirty="0">
                <a:latin typeface="黑体" pitchFamily="49" charset="-122"/>
                <a:ea typeface="黑体" pitchFamily="49" charset="-122"/>
              </a:rPr>
              <a:t>无菌</a:t>
            </a:r>
            <a:r>
              <a:rPr lang="zh-CN" altLang="en-US" sz="1600" b="1" dirty="0" smtClean="0">
                <a:latin typeface="黑体" pitchFamily="49" charset="-122"/>
                <a:ea typeface="黑体" pitchFamily="49" charset="-122"/>
              </a:rPr>
              <a:t>产品微生物限度检查（微生物计数法、控制菌检查法、限度标准）、抑菌效力检查法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异常毒性检查法、细菌内毒素检查法、升压物质检查法、绒促性素生物测定法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指导原则</a:t>
            </a:r>
            <a:endParaRPr lang="en-US" altLang="zh-CN" sz="16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6551477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556792"/>
            <a:ext cx="7992888" cy="4680520"/>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二部主要增修订内容</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凡例</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增加了对违反</a:t>
            </a:r>
            <a:r>
              <a:rPr lang="en-US" altLang="zh-CN" sz="1600" b="1" dirty="0">
                <a:latin typeface="黑体" pitchFamily="49" charset="-122"/>
                <a:ea typeface="黑体" pitchFamily="49" charset="-122"/>
              </a:rPr>
              <a:t>GMP</a:t>
            </a:r>
            <a:r>
              <a:rPr lang="zh-CN" altLang="en-US" sz="1600" b="1" dirty="0">
                <a:latin typeface="黑体" pitchFamily="49" charset="-122"/>
                <a:ea typeface="黑体" pitchFamily="49" charset="-122"/>
              </a:rPr>
              <a:t>或处方外添加行为的性质</a:t>
            </a:r>
            <a:r>
              <a:rPr lang="zh-CN" altLang="en-US" sz="1600" b="1" dirty="0" smtClean="0">
                <a:latin typeface="黑体" pitchFamily="49" charset="-122"/>
                <a:ea typeface="黑体" pitchFamily="49" charset="-122"/>
              </a:rPr>
              <a:t>认定</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正文共收载</a:t>
            </a:r>
            <a:r>
              <a:rPr lang="en-US" altLang="zh-CN" sz="2000" b="1" dirty="0" smtClean="0">
                <a:latin typeface="黑体" pitchFamily="49" charset="-122"/>
                <a:ea typeface="黑体" pitchFamily="49" charset="-122"/>
              </a:rPr>
              <a:t>751</a:t>
            </a:r>
            <a:r>
              <a:rPr lang="zh-CN" altLang="en-US" sz="2000" b="1" dirty="0" smtClean="0">
                <a:latin typeface="黑体" pitchFamily="49" charset="-122"/>
                <a:ea typeface="黑体" pitchFamily="49" charset="-122"/>
              </a:rPr>
              <a:t>个品种，其中药材、提取物</a:t>
            </a:r>
            <a:r>
              <a:rPr lang="en-US" altLang="zh-CN" sz="2000" b="1" dirty="0" smtClean="0">
                <a:latin typeface="黑体" pitchFamily="49" charset="-122"/>
                <a:ea typeface="黑体" pitchFamily="49" charset="-122"/>
              </a:rPr>
              <a:t>655</a:t>
            </a:r>
            <a:r>
              <a:rPr lang="zh-CN" altLang="en-US" sz="2000" b="1" dirty="0" smtClean="0">
                <a:latin typeface="黑体" pitchFamily="49" charset="-122"/>
                <a:ea typeface="黑体" pitchFamily="49" charset="-122"/>
              </a:rPr>
              <a:t>个，制剂</a:t>
            </a:r>
            <a:r>
              <a:rPr lang="en-US" altLang="zh-CN" sz="2000" b="1" dirty="0" smtClean="0">
                <a:latin typeface="黑体" pitchFamily="49" charset="-122"/>
                <a:ea typeface="黑体" pitchFamily="49" charset="-122"/>
              </a:rPr>
              <a:t>196</a:t>
            </a:r>
            <a:r>
              <a:rPr lang="zh-CN" altLang="en-US" sz="2000" b="1" dirty="0" smtClean="0">
                <a:latin typeface="黑体" pitchFamily="49" charset="-122"/>
                <a:ea typeface="黑体" pitchFamily="49" charset="-122"/>
              </a:rPr>
              <a:t>个</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新增</a:t>
            </a:r>
            <a:r>
              <a:rPr lang="en-US" altLang="zh-CN" sz="1600" b="1" dirty="0" smtClean="0">
                <a:latin typeface="黑体" pitchFamily="49" charset="-122"/>
                <a:ea typeface="黑体" pitchFamily="49" charset="-122"/>
              </a:rPr>
              <a:t>9</a:t>
            </a:r>
            <a:r>
              <a:rPr lang="zh-CN" altLang="en-US" sz="1600" b="1" dirty="0" smtClean="0">
                <a:latin typeface="黑体" pitchFamily="49" charset="-122"/>
                <a:ea typeface="黑体" pitchFamily="49" charset="-122"/>
              </a:rPr>
              <a:t>个品种，包括马兰</a:t>
            </a:r>
            <a:r>
              <a:rPr lang="zh-CN" altLang="en-US" sz="1600" b="1" dirty="0">
                <a:latin typeface="黑体" pitchFamily="49" charset="-122"/>
                <a:ea typeface="黑体" pitchFamily="49" charset="-122"/>
              </a:rPr>
              <a:t>草</a:t>
            </a:r>
            <a:r>
              <a:rPr lang="zh-CN" altLang="en-US" sz="1600" b="1" dirty="0" smtClean="0">
                <a:latin typeface="黑体" pitchFamily="49" charset="-122"/>
                <a:ea typeface="黑体" pitchFamily="49" charset="-122"/>
              </a:rPr>
              <a:t>等</a:t>
            </a:r>
            <a:r>
              <a:rPr lang="en-US" altLang="zh-CN" sz="1600" b="1" dirty="0" smtClean="0">
                <a:latin typeface="黑体" pitchFamily="49" charset="-122"/>
                <a:ea typeface="黑体" pitchFamily="49" charset="-122"/>
              </a:rPr>
              <a:t>4</a:t>
            </a:r>
            <a:r>
              <a:rPr lang="zh-CN" altLang="en-US" sz="1600" b="1" dirty="0" smtClean="0">
                <a:latin typeface="黑体" pitchFamily="49" charset="-122"/>
                <a:ea typeface="黑体" pitchFamily="49" charset="-122"/>
              </a:rPr>
              <a:t>个药材，黄芪多糖注射等</a:t>
            </a:r>
            <a:r>
              <a:rPr lang="en-US" altLang="zh-CN" sz="1600" b="1" dirty="0" smtClean="0">
                <a:latin typeface="黑体" pitchFamily="49" charset="-122"/>
                <a:ea typeface="黑体" pitchFamily="49" charset="-122"/>
              </a:rPr>
              <a:t>5</a:t>
            </a:r>
            <a:r>
              <a:rPr lang="zh-CN" altLang="en-US" sz="1600" b="1" dirty="0" smtClean="0">
                <a:latin typeface="黑体" pitchFamily="49" charset="-122"/>
                <a:ea typeface="黑体" pitchFamily="49" charset="-122"/>
              </a:rPr>
              <a:t>个制剂</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兽医专用药材、成方制剂超过</a:t>
            </a:r>
            <a:r>
              <a:rPr lang="en-US" altLang="zh-CN" sz="1600" b="1" dirty="0">
                <a:latin typeface="黑体" pitchFamily="49" charset="-122"/>
                <a:ea typeface="黑体" pitchFamily="49" charset="-122"/>
              </a:rPr>
              <a:t>80</a:t>
            </a:r>
            <a:r>
              <a:rPr lang="zh-CN" altLang="en-US" sz="1600" b="1" dirty="0" smtClean="0">
                <a:latin typeface="黑体" pitchFamily="49" charset="-122"/>
                <a:ea typeface="黑体" pitchFamily="49" charset="-122"/>
              </a:rPr>
              <a:t>个品种的标准得到有效提高</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人兽共</a:t>
            </a:r>
            <a:r>
              <a:rPr lang="zh-CN" altLang="en-US" sz="1600" b="1" dirty="0" smtClean="0">
                <a:latin typeface="黑体" pitchFamily="49" charset="-122"/>
                <a:ea typeface="黑体" pitchFamily="49" charset="-122"/>
              </a:rPr>
              <a:t>用药材、饮片、提取物的标准借助</a:t>
            </a:r>
            <a:r>
              <a:rPr lang="en-US" altLang="zh-CN" sz="1600" b="1" dirty="0" smtClean="0">
                <a:latin typeface="黑体" pitchFamily="49" charset="-122"/>
                <a:ea typeface="黑体" pitchFamily="49" charset="-122"/>
              </a:rPr>
              <a:t>CHP</a:t>
            </a:r>
            <a:r>
              <a:rPr lang="zh-CN" altLang="en-US" sz="1600" b="1" dirty="0" smtClean="0">
                <a:latin typeface="黑体" pitchFamily="49" charset="-122"/>
                <a:ea typeface="黑体" pitchFamily="49" charset="-122"/>
              </a:rPr>
              <a:t>得到同步提高</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附录增加</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国家兽药标准物质通则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质谱法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二氧化硫残留量测定法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兽药引湿性试验指导原则、兽用中药中铝、铬、铁、钡元素测定指导原则、兽用中药中真菌毒素测定指导原则、兽药微生物实验室微生物监测和控制指导原则、无菌检查用隔离系统验证指导原则、药用辅料功能性指标研究指导原则、药包材通用要求指导原则、药用玻璃材料和容器指导原则、兽药标准物质制备指导原则等</a:t>
            </a:r>
            <a:r>
              <a:rPr lang="en-US" altLang="zh-CN" sz="1600" b="1" dirty="0" smtClean="0">
                <a:latin typeface="黑体" pitchFamily="49" charset="-122"/>
                <a:ea typeface="黑体" pitchFamily="49" charset="-122"/>
              </a:rPr>
              <a:t>9</a:t>
            </a:r>
            <a:r>
              <a:rPr lang="zh-CN" altLang="en-US" sz="1600" b="1" dirty="0" smtClean="0">
                <a:latin typeface="黑体" pitchFamily="49" charset="-122"/>
                <a:ea typeface="黑体" pitchFamily="49" charset="-122"/>
              </a:rPr>
              <a:t>个</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9519444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556792"/>
            <a:ext cx="7992888" cy="3672408"/>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二部主要增修订内容</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附录修订</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制剂通则中关于微生物限度的规定</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琼脂糖凝胶电泳法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氮测定</a:t>
            </a:r>
            <a:r>
              <a:rPr lang="zh-CN" altLang="en-US" sz="1600" b="1" dirty="0" smtClean="0">
                <a:latin typeface="黑体" pitchFamily="49" charset="-122"/>
                <a:ea typeface="黑体" pitchFamily="49" charset="-122"/>
              </a:rPr>
              <a:t>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可见异物检查法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农药残留量测定法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黄曲霉毒素测定法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无菌检查法、</a:t>
            </a:r>
            <a:r>
              <a:rPr lang="zh-CN" altLang="en-US" sz="1600" b="1" dirty="0">
                <a:latin typeface="黑体" pitchFamily="49" charset="-122"/>
                <a:ea typeface="黑体" pitchFamily="49" charset="-122"/>
              </a:rPr>
              <a:t>非无菌产品微生物限度检查（微生物计数法、控制菌检查法、限度标准</a:t>
            </a:r>
            <a:r>
              <a:rPr lang="zh-CN" altLang="en-US" sz="1600" b="1" dirty="0" smtClean="0">
                <a:latin typeface="黑体" pitchFamily="49" charset="-122"/>
                <a:ea typeface="黑体" pitchFamily="49" charset="-122"/>
              </a:rPr>
              <a:t>）</a:t>
            </a:r>
            <a:endParaRPr lang="en-US" altLang="zh-CN" sz="16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3654719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412776"/>
            <a:ext cx="7992888" cy="864096"/>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特点与理念</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之一：品种数量不断增加</a:t>
            </a:r>
            <a:endParaRPr lang="en-US" altLang="zh-CN" sz="20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043647598"/>
              </p:ext>
            </p:extLst>
          </p:nvPr>
        </p:nvGraphicFramePr>
        <p:xfrm>
          <a:off x="971600" y="2348880"/>
          <a:ext cx="7128792" cy="2981871"/>
        </p:xfrm>
        <a:graphic>
          <a:graphicData uri="http://schemas.openxmlformats.org/drawingml/2006/table">
            <a:tbl>
              <a:tblPr>
                <a:tableStyleId>{5C22544A-7EE6-4342-B048-85BDC9FD1C3A}</a:tableStyleId>
              </a:tblPr>
              <a:tblGrid>
                <a:gridCol w="1782198"/>
                <a:gridCol w="1782198"/>
                <a:gridCol w="1782198"/>
                <a:gridCol w="1782198"/>
              </a:tblGrid>
              <a:tr h="678279">
                <a:tc gridSpan="4">
                  <a:txBody>
                    <a:bodyPr/>
                    <a:lstStyle/>
                    <a:p>
                      <a:pPr algn="ctr" fontAlgn="ctr"/>
                      <a:r>
                        <a:rPr lang="zh-CN" altLang="en-US" sz="2200" b="1" u="none" strike="noStrike" dirty="0">
                          <a:effectLst/>
                          <a:latin typeface="黑体" pitchFamily="49" charset="-122"/>
                          <a:ea typeface="黑体" pitchFamily="49" charset="-122"/>
                        </a:rPr>
                        <a:t>历版兽药典收载品种情况</a:t>
                      </a:r>
                      <a:endParaRPr lang="zh-CN" altLang="en-US" sz="2200" b="1" i="0" u="none" strike="noStrike" dirty="0">
                        <a:solidFill>
                          <a:srgbClr val="000000"/>
                        </a:solidFill>
                        <a:effectLst/>
                        <a:latin typeface="黑体" pitchFamily="49" charset="-122"/>
                        <a:ea typeface="黑体" pitchFamily="49" charset="-122"/>
                      </a:endParaRPr>
                    </a:p>
                  </a:txBody>
                  <a:tcPr marL="9525" marR="9525" marT="9525"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83932">
                <a:tc>
                  <a:txBody>
                    <a:bodyPr/>
                    <a:lstStyle/>
                    <a:p>
                      <a:pPr algn="ctr" fontAlgn="ctr"/>
                      <a:r>
                        <a:rPr lang="zh-CN" altLang="en-US" sz="1800" u="none" strike="noStrike" dirty="0">
                          <a:effectLst/>
                        </a:rPr>
                        <a:t>版次</a:t>
                      </a:r>
                      <a:endParaRPr lang="zh-CN" altLang="en-US" sz="1800" b="0" i="0" u="none" strike="noStrike" dirty="0">
                        <a:solidFill>
                          <a:srgbClr val="000000"/>
                        </a:solidFill>
                        <a:effectLst/>
                        <a:latin typeface="黑体"/>
                      </a:endParaRPr>
                    </a:p>
                  </a:txBody>
                  <a:tcPr marL="9525" marR="9525" marT="9525" marB="0" anchor="ctr"/>
                </a:tc>
                <a:tc>
                  <a:txBody>
                    <a:bodyPr/>
                    <a:lstStyle/>
                    <a:p>
                      <a:pPr algn="ctr" fontAlgn="ctr"/>
                      <a:r>
                        <a:rPr lang="zh-CN" altLang="en-US" sz="1800" u="none" strike="noStrike" dirty="0">
                          <a:effectLst/>
                        </a:rPr>
                        <a:t>化药</a:t>
                      </a:r>
                      <a:endParaRPr lang="zh-CN" altLang="en-US" sz="1800" b="0" i="0" u="none" strike="noStrike" dirty="0">
                        <a:solidFill>
                          <a:srgbClr val="000000"/>
                        </a:solidFill>
                        <a:effectLst/>
                        <a:latin typeface="黑体"/>
                      </a:endParaRPr>
                    </a:p>
                  </a:txBody>
                  <a:tcPr marL="9525" marR="9525" marT="9525" marB="0" anchor="ctr"/>
                </a:tc>
                <a:tc>
                  <a:txBody>
                    <a:bodyPr/>
                    <a:lstStyle/>
                    <a:p>
                      <a:pPr algn="ctr" fontAlgn="ctr"/>
                      <a:r>
                        <a:rPr lang="zh-CN" altLang="en-US" sz="1800" u="none" strike="noStrike">
                          <a:effectLst/>
                        </a:rPr>
                        <a:t>中药</a:t>
                      </a:r>
                      <a:endParaRPr lang="zh-CN" altLang="en-US" sz="1800" b="0" i="0" u="none" strike="noStrike">
                        <a:solidFill>
                          <a:srgbClr val="000000"/>
                        </a:solidFill>
                        <a:effectLst/>
                        <a:latin typeface="黑体"/>
                      </a:endParaRPr>
                    </a:p>
                  </a:txBody>
                  <a:tcPr marL="9525" marR="9525" marT="9525" marB="0" anchor="ctr"/>
                </a:tc>
                <a:tc>
                  <a:txBody>
                    <a:bodyPr/>
                    <a:lstStyle/>
                    <a:p>
                      <a:pPr algn="ctr" fontAlgn="ctr"/>
                      <a:r>
                        <a:rPr lang="zh-CN" altLang="en-US" sz="1800" u="none" strike="noStrike">
                          <a:effectLst/>
                        </a:rPr>
                        <a:t>生物制品</a:t>
                      </a:r>
                      <a:endParaRPr lang="zh-CN" altLang="en-US" sz="1800" b="0" i="0" u="none" strike="noStrike">
                        <a:solidFill>
                          <a:srgbClr val="000000"/>
                        </a:solidFill>
                        <a:effectLst/>
                        <a:latin typeface="黑体"/>
                      </a:endParaRPr>
                    </a:p>
                  </a:txBody>
                  <a:tcPr marL="9525" marR="9525" marT="9525" marB="0" anchor="ctr"/>
                </a:tc>
              </a:tr>
              <a:tr h="383932">
                <a:tc>
                  <a:txBody>
                    <a:bodyPr/>
                    <a:lstStyle/>
                    <a:p>
                      <a:pPr algn="ctr" fontAlgn="ctr"/>
                      <a:r>
                        <a:rPr lang="en-US" altLang="zh-CN" sz="1800" u="none" strike="noStrike">
                          <a:effectLst/>
                        </a:rPr>
                        <a:t>1990</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343</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499</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a:effectLst/>
                        </a:rPr>
                        <a:t>36</a:t>
                      </a:r>
                      <a:endParaRPr lang="en-US" altLang="zh-CN" sz="1800" b="0" i="0" u="none" strike="noStrike">
                        <a:solidFill>
                          <a:srgbClr val="000000"/>
                        </a:solidFill>
                        <a:effectLst/>
                        <a:latin typeface="黑体"/>
                      </a:endParaRPr>
                    </a:p>
                  </a:txBody>
                  <a:tcPr marL="9525" marR="9525" marT="9525" marB="0" anchor="ctr"/>
                </a:tc>
              </a:tr>
              <a:tr h="383932">
                <a:tc>
                  <a:txBody>
                    <a:bodyPr/>
                    <a:lstStyle/>
                    <a:p>
                      <a:pPr algn="ctr" fontAlgn="ctr"/>
                      <a:r>
                        <a:rPr lang="en-US" altLang="zh-CN" sz="1800" u="none" strike="noStrike">
                          <a:effectLst/>
                        </a:rPr>
                        <a:t>2000</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423</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656</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46</a:t>
                      </a:r>
                      <a:endParaRPr lang="en-US" altLang="zh-CN" sz="1800" b="0" i="0" u="none" strike="noStrike" dirty="0">
                        <a:solidFill>
                          <a:srgbClr val="000000"/>
                        </a:solidFill>
                        <a:effectLst/>
                        <a:latin typeface="黑体"/>
                      </a:endParaRPr>
                    </a:p>
                  </a:txBody>
                  <a:tcPr marL="9525" marR="9525" marT="9525" marB="0" anchor="ctr"/>
                </a:tc>
              </a:tr>
              <a:tr h="383932">
                <a:tc>
                  <a:txBody>
                    <a:bodyPr/>
                    <a:lstStyle/>
                    <a:p>
                      <a:pPr algn="ctr" fontAlgn="ctr"/>
                      <a:r>
                        <a:rPr lang="en-US" altLang="zh-CN" sz="1800" u="none" strike="noStrike">
                          <a:effectLst/>
                        </a:rPr>
                        <a:t>2005</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446</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a:effectLst/>
                        </a:rPr>
                        <a:t>685</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115</a:t>
                      </a:r>
                      <a:endParaRPr lang="en-US" altLang="zh-CN" sz="1800" b="0" i="0" u="none" strike="noStrike" dirty="0">
                        <a:solidFill>
                          <a:srgbClr val="000000"/>
                        </a:solidFill>
                        <a:effectLst/>
                        <a:latin typeface="黑体"/>
                      </a:endParaRPr>
                    </a:p>
                  </a:txBody>
                  <a:tcPr marL="9525" marR="9525" marT="9525" marB="0" anchor="ctr"/>
                </a:tc>
              </a:tr>
              <a:tr h="383932">
                <a:tc>
                  <a:txBody>
                    <a:bodyPr/>
                    <a:lstStyle/>
                    <a:p>
                      <a:pPr algn="ctr" fontAlgn="ctr"/>
                      <a:r>
                        <a:rPr lang="en-US" altLang="zh-CN" sz="1800" u="none" strike="noStrike">
                          <a:effectLst/>
                        </a:rPr>
                        <a:t>2010</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a:effectLst/>
                        </a:rPr>
                        <a:t>592</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a:effectLst/>
                        </a:rPr>
                        <a:t>1114</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123</a:t>
                      </a:r>
                      <a:endParaRPr lang="en-US" altLang="zh-CN" sz="1800" b="0" i="0" u="none" strike="noStrike" dirty="0">
                        <a:solidFill>
                          <a:srgbClr val="000000"/>
                        </a:solidFill>
                        <a:effectLst/>
                        <a:latin typeface="黑体"/>
                      </a:endParaRPr>
                    </a:p>
                  </a:txBody>
                  <a:tcPr marL="9525" marR="9525" marT="9525" marB="0" anchor="ctr"/>
                </a:tc>
              </a:tr>
              <a:tr h="383932">
                <a:tc>
                  <a:txBody>
                    <a:bodyPr/>
                    <a:lstStyle/>
                    <a:p>
                      <a:pPr algn="ctr" fontAlgn="ctr"/>
                      <a:r>
                        <a:rPr lang="en-US" altLang="zh-CN" sz="1800" u="none" strike="noStrike">
                          <a:effectLst/>
                        </a:rPr>
                        <a:t>2015</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a:effectLst/>
                        </a:rPr>
                        <a:t>752</a:t>
                      </a:r>
                      <a:endParaRPr lang="en-US" altLang="zh-CN" sz="1800" b="0" i="0" u="none" strike="noStrike">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1148</a:t>
                      </a:r>
                      <a:endParaRPr lang="en-US" altLang="zh-CN" sz="1800" b="0" i="0" u="none" strike="noStrike" dirty="0">
                        <a:solidFill>
                          <a:srgbClr val="000000"/>
                        </a:solidFill>
                        <a:effectLst/>
                        <a:latin typeface="黑体"/>
                      </a:endParaRPr>
                    </a:p>
                  </a:txBody>
                  <a:tcPr marL="9525" marR="9525" marT="9525" marB="0" anchor="ctr"/>
                </a:tc>
                <a:tc>
                  <a:txBody>
                    <a:bodyPr/>
                    <a:lstStyle/>
                    <a:p>
                      <a:pPr algn="ctr" fontAlgn="ctr"/>
                      <a:r>
                        <a:rPr lang="en-US" altLang="zh-CN" sz="1800" u="none" strike="noStrike" dirty="0">
                          <a:effectLst/>
                        </a:rPr>
                        <a:t>131</a:t>
                      </a:r>
                      <a:endParaRPr lang="en-US" altLang="zh-CN" sz="1800" b="0" i="0" u="none" strike="noStrike" dirty="0">
                        <a:solidFill>
                          <a:srgbClr val="000000"/>
                        </a:solidFill>
                        <a:effectLst/>
                        <a:latin typeface="黑体"/>
                      </a:endParaRPr>
                    </a:p>
                  </a:txBody>
                  <a:tcPr marL="9525" marR="9525" marT="9525" marB="0" anchor="ctr"/>
                </a:tc>
              </a:tr>
            </a:tbl>
          </a:graphicData>
        </a:graphic>
      </p:graphicFrame>
    </p:spTree>
    <p:extLst>
      <p:ext uri="{BB962C8B-B14F-4D97-AF65-F5344CB8AC3E}">
        <p14:creationId xmlns:p14="http://schemas.microsoft.com/office/powerpoint/2010/main" val="7436217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5FBDA23-C703-4027-9928-BE7DD3D6540D}" type="datetime13">
              <a:rPr lang="en-US" altLang="zh-CN" smtClean="0"/>
              <a:t>4:13:56 AM</a:t>
            </a:fld>
            <a:endParaRPr lang="zh-CN" altLang="en-US"/>
          </a:p>
        </p:txBody>
      </p:sp>
      <p:sp>
        <p:nvSpPr>
          <p:cNvPr id="5" name="页脚占位符 4"/>
          <p:cNvSpPr>
            <a:spLocks noGrp="1"/>
          </p:cNvSpPr>
          <p:nvPr>
            <p:ph type="ftr" sz="quarter" idx="11"/>
          </p:nvPr>
        </p:nvSpPr>
        <p:spPr/>
        <p:txBody>
          <a:bodyPr/>
          <a:lstStyle/>
          <a:p>
            <a:endParaRPr lang="zh-CN" altLang="en-US"/>
          </a:p>
        </p:txBody>
      </p:sp>
      <p:graphicFrame>
        <p:nvGraphicFramePr>
          <p:cNvPr id="7" name="图表 6"/>
          <p:cNvGraphicFramePr>
            <a:graphicFrameLocks/>
          </p:cNvGraphicFramePr>
          <p:nvPr>
            <p:extLst>
              <p:ext uri="{D42A27DB-BD31-4B8C-83A1-F6EECF244321}">
                <p14:modId xmlns:p14="http://schemas.microsoft.com/office/powerpoint/2010/main" val="1566409584"/>
              </p:ext>
            </p:extLst>
          </p:nvPr>
        </p:nvGraphicFramePr>
        <p:xfrm>
          <a:off x="1043608" y="1628800"/>
          <a:ext cx="7128792"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267744" y="764704"/>
            <a:ext cx="3888432" cy="461665"/>
          </a:xfrm>
          <a:prstGeom prst="rect">
            <a:avLst/>
          </a:prstGeom>
          <a:noFill/>
        </p:spPr>
        <p:txBody>
          <a:bodyPr wrap="square" rtlCol="0">
            <a:spAutoFit/>
          </a:bodyPr>
          <a:lstStyle/>
          <a:p>
            <a:r>
              <a:rPr lang="zh-CN" altLang="en-US" sz="2400" b="1" dirty="0">
                <a:latin typeface="黑体" pitchFamily="49" charset="-122"/>
                <a:ea typeface="黑体" pitchFamily="49" charset="-122"/>
              </a:rPr>
              <a:t>历版兽药典收载</a:t>
            </a:r>
            <a:r>
              <a:rPr lang="zh-CN" altLang="en-US" sz="2400" b="1" dirty="0" smtClean="0">
                <a:latin typeface="黑体" pitchFamily="49" charset="-122"/>
                <a:ea typeface="黑体" pitchFamily="49" charset="-122"/>
              </a:rPr>
              <a:t>品种</a:t>
            </a:r>
            <a:r>
              <a:rPr lang="zh-CN" altLang="en-US" sz="2400" b="1" dirty="0">
                <a:latin typeface="黑体" pitchFamily="49" charset="-122"/>
                <a:ea typeface="黑体" pitchFamily="49" charset="-122"/>
              </a:rPr>
              <a:t>数量</a:t>
            </a:r>
            <a:endParaRPr lang="zh-CN" altLang="en-US" sz="2400" b="1" dirty="0">
              <a:solidFill>
                <a:srgbClr val="000000"/>
              </a:solidFill>
              <a:latin typeface="黑体" pitchFamily="49" charset="-122"/>
              <a:ea typeface="黑体" pitchFamily="49" charset="-122"/>
            </a:endParaRPr>
          </a:p>
        </p:txBody>
      </p:sp>
    </p:spTree>
    <p:extLst>
      <p:ext uri="{BB962C8B-B14F-4D97-AF65-F5344CB8AC3E}">
        <p14:creationId xmlns:p14="http://schemas.microsoft.com/office/powerpoint/2010/main" val="7865474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412776"/>
            <a:ext cx="7992888" cy="3384376"/>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特点与理念</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之二：标准水平明显提升</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对</a:t>
            </a:r>
            <a:r>
              <a:rPr lang="zh-CN" altLang="en-US" sz="1600" b="1" dirty="0" smtClean="0">
                <a:latin typeface="黑体" pitchFamily="49" charset="-122"/>
                <a:ea typeface="黑体" pitchFamily="49" charset="-122"/>
              </a:rPr>
              <a:t>乙酰氨基阿维菌素及制剂</a:t>
            </a:r>
            <a:r>
              <a:rPr lang="en-US" altLang="zh-CN" sz="1600" b="1" dirty="0" smtClean="0">
                <a:latin typeface="黑体" pitchFamily="49" charset="-122"/>
                <a:ea typeface="黑体" pitchFamily="49" charset="-122"/>
              </a:rPr>
              <a:t>3</a:t>
            </a:r>
            <a:r>
              <a:rPr lang="zh-CN" altLang="en-US" sz="1600" b="1" dirty="0" smtClean="0">
                <a:latin typeface="黑体" pitchFamily="49" charset="-122"/>
                <a:ea typeface="黑体" pitchFamily="49" charset="-122"/>
              </a:rPr>
              <a:t>个、延胡索泰妙菌素及制剂</a:t>
            </a:r>
            <a:r>
              <a:rPr lang="en-US" altLang="zh-CN" sz="1600" b="1" dirty="0" smtClean="0">
                <a:latin typeface="黑体" pitchFamily="49" charset="-122"/>
                <a:ea typeface="黑体" pitchFamily="49" charset="-122"/>
              </a:rPr>
              <a:t>2</a:t>
            </a:r>
            <a:r>
              <a:rPr lang="zh-CN" altLang="en-US" sz="1600" b="1" dirty="0" smtClean="0">
                <a:latin typeface="黑体" pitchFamily="49" charset="-122"/>
                <a:ea typeface="黑体" pitchFamily="49" charset="-122"/>
              </a:rPr>
              <a:t>个、硫酸头孢喹肟</a:t>
            </a:r>
            <a:r>
              <a:rPr lang="en-US" altLang="zh-CN" sz="1600" b="1" dirty="0" smtClean="0">
                <a:latin typeface="黑体" pitchFamily="49" charset="-122"/>
                <a:ea typeface="黑体" pitchFamily="49" charset="-122"/>
              </a:rPr>
              <a:t>7</a:t>
            </a:r>
            <a:r>
              <a:rPr lang="zh-CN" altLang="en-US" sz="1600" b="1" dirty="0" smtClean="0">
                <a:latin typeface="黑体" pitchFamily="49" charset="-122"/>
                <a:ea typeface="黑体" pitchFamily="49" charset="-122"/>
              </a:rPr>
              <a:t>进行整合、统一</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原料药杂质控制更加严格</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辅料基本实现有标可依</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黄芪多糖</a:t>
            </a:r>
            <a:r>
              <a:rPr lang="zh-CN" altLang="en-US" sz="1600" b="1" dirty="0" smtClean="0">
                <a:latin typeface="黑体" pitchFamily="49" charset="-122"/>
                <a:ea typeface="黑体" pitchFamily="49" charset="-122"/>
              </a:rPr>
              <a:t>注射液、鱼腥草注射液、柴胡注射液等中药注射液标准控制水平提升</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检查</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控制指标明显增加，有效防止以伪当真、以劣充优、蓄意掺假</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一测多</a:t>
            </a:r>
            <a:r>
              <a:rPr lang="zh-CN" altLang="en-US" sz="1600" b="1" dirty="0" smtClean="0">
                <a:latin typeface="黑体" pitchFamily="49" charset="-122"/>
                <a:ea typeface="黑体" pitchFamily="49" charset="-122"/>
              </a:rPr>
              <a:t>评技术得到进一步应用，鉴别、含量测定</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4107213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412776"/>
            <a:ext cx="7992888" cy="3168352"/>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特点与理念</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之三：标准体例更加系统完善</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凡例为违规添加非处方成分的行为名确定性</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正文进一步增加辅料品种</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建立附录方法永久性编号，三部使用统一的框架</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加大对指导原则的收载力度</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兽</a:t>
            </a:r>
            <a:r>
              <a:rPr lang="zh-CN" altLang="en-US" sz="1600" b="1" dirty="0" smtClean="0">
                <a:latin typeface="黑体" pitchFamily="49" charset="-122"/>
                <a:ea typeface="黑体" pitchFamily="49" charset="-122"/>
              </a:rPr>
              <a:t>用标准物质通则</a:t>
            </a:r>
            <a:r>
              <a:rPr lang="zh-CN" altLang="en-US" sz="1600" b="1" dirty="0">
                <a:latin typeface="黑体" pitchFamily="49" charset="-122"/>
                <a:ea typeface="黑体" pitchFamily="49" charset="-122"/>
              </a:rPr>
              <a:t>、兽用标准物质通则制备</a:t>
            </a:r>
            <a:r>
              <a:rPr lang="zh-CN" altLang="en-US" sz="1600" b="1" dirty="0" smtClean="0">
                <a:latin typeface="黑体" pitchFamily="49" charset="-122"/>
                <a:ea typeface="黑体" pitchFamily="49" charset="-122"/>
              </a:rPr>
              <a:t>指导原则</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以上</a:t>
            </a:r>
            <a:r>
              <a:rPr lang="zh-CN" altLang="en-US" sz="1600" b="1" dirty="0" smtClean="0">
                <a:latin typeface="黑体" pitchFamily="49" charset="-122"/>
                <a:ea typeface="黑体" pitchFamily="49" charset="-122"/>
              </a:rPr>
              <a:t>，本版兽药典基本上形成了以凡例为总体要求、附录为基本要求、各正文品种标准为具体要求的兽药标准体例。</a:t>
            </a: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3590382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412776"/>
            <a:ext cx="7992888" cy="4176464"/>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特点与理念</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之四：标准结构更加完整</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全面恢复兽药标准中关于临床使用部分的内容</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不再编写</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兽药使用指南</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，改为编写</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兽药产品使用说明书范本</a:t>
            </a:r>
            <a:r>
              <a:rPr lang="en-US" altLang="zh-CN" sz="1600" b="1" dirty="0" smtClean="0">
                <a:latin typeface="黑体" pitchFamily="49" charset="-122"/>
                <a:ea typeface="黑体" pitchFamily="49" charset="-122"/>
              </a:rPr>
              <a:t>》</a:t>
            </a: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当前兽药监管水平下，兽药标准质量规格与临床使用两部分内容分开管理的时机尚不成熟</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之五：先进分析技术得到进一步扩大应用</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一部新增离子色谱、拉曼光谱法</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二</a:t>
            </a:r>
            <a:r>
              <a:rPr lang="zh-CN" altLang="en-US" sz="1600" b="1" dirty="0" smtClean="0">
                <a:latin typeface="黑体" pitchFamily="49" charset="-122"/>
                <a:ea typeface="黑体" pitchFamily="49" charset="-122"/>
              </a:rPr>
              <a:t>部新增质谱法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粒度</a:t>
            </a:r>
            <a:r>
              <a:rPr lang="zh-CN" altLang="en-US" sz="1600" b="1" dirty="0" smtClean="0">
                <a:latin typeface="黑体" pitchFamily="49" charset="-122"/>
                <a:ea typeface="黑体" pitchFamily="49" charset="-122"/>
              </a:rPr>
              <a:t>测定、农药残留测定</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一法多</a:t>
            </a:r>
            <a:r>
              <a:rPr lang="zh-CN" altLang="en-US" sz="1600" b="1" dirty="0" smtClean="0">
                <a:latin typeface="黑体" pitchFamily="49" charset="-122"/>
                <a:ea typeface="黑体" pitchFamily="49" charset="-122"/>
              </a:rPr>
              <a:t>测、一测多评</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7671921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各部主要变化</a:t>
            </a:r>
          </a:p>
        </p:txBody>
      </p:sp>
      <p:sp>
        <p:nvSpPr>
          <p:cNvPr id="3" name="内容占位符 2"/>
          <p:cNvSpPr>
            <a:spLocks noGrp="1"/>
          </p:cNvSpPr>
          <p:nvPr>
            <p:ph idx="1"/>
          </p:nvPr>
        </p:nvSpPr>
        <p:spPr>
          <a:xfrm>
            <a:off x="539552" y="1412776"/>
            <a:ext cx="8208912" cy="4032448"/>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特点与理念</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之六：进一步加强兽药安全性</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增加对药材二氧化硫的控制</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霉菌毒素、重金属、有害元素等控制的品种数量增加</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减少苯等毒性试剂的使用</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之七：加大指导原则的收载力度，注重规范性引导和新技术推介</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标准物质制备</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微生物</a:t>
            </a:r>
            <a:r>
              <a:rPr lang="zh-CN" altLang="en-US" sz="1600" b="1" dirty="0" smtClean="0">
                <a:latin typeface="黑体" pitchFamily="49" charset="-122"/>
                <a:ea typeface="黑体" pitchFamily="49" charset="-122"/>
              </a:rPr>
              <a:t>限度检查</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药用玻璃材料和容器</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药包</a:t>
            </a:r>
            <a:r>
              <a:rPr lang="zh-CN" altLang="en-US" sz="1600" b="1" dirty="0" smtClean="0">
                <a:latin typeface="黑体" pitchFamily="49" charset="-122"/>
                <a:ea typeface="黑体" pitchFamily="49" charset="-122"/>
              </a:rPr>
              <a:t>材</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洁净</a:t>
            </a:r>
            <a:r>
              <a:rPr lang="zh-CN" altLang="en-US" sz="1600" b="1" dirty="0" smtClean="0">
                <a:latin typeface="黑体" pitchFamily="49" charset="-122"/>
                <a:ea typeface="黑体" pitchFamily="49" charset="-122"/>
              </a:rPr>
              <a:t>实验室微生物监测和控制</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3370017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兽药标准管理</a:t>
            </a:r>
          </a:p>
        </p:txBody>
      </p:sp>
      <p:sp>
        <p:nvSpPr>
          <p:cNvPr id="3" name="内容占位符 2"/>
          <p:cNvSpPr>
            <a:spLocks noGrp="1"/>
          </p:cNvSpPr>
          <p:nvPr>
            <p:ph idx="1"/>
          </p:nvPr>
        </p:nvSpPr>
        <p:spPr>
          <a:xfrm>
            <a:off x="539552" y="1412776"/>
            <a:ext cx="8280920" cy="4176464"/>
          </a:xfrm>
        </p:spPr>
        <p:txBody>
          <a:bodyPr>
            <a:normAutofit/>
          </a:bodyPr>
          <a:lstStyle/>
          <a:p>
            <a:pPr lvl="1">
              <a:buClr>
                <a:schemeClr val="accent6">
                  <a:lumMod val="40000"/>
                  <a:lumOff val="60000"/>
                </a:schemeClr>
              </a:buClr>
              <a:buSzPct val="70000"/>
              <a:buFont typeface="Wingdings" panose="05000000000000000000" pitchFamily="2" charset="2"/>
              <a:buChar char="Ø"/>
            </a:pPr>
            <a:r>
              <a:rPr lang="zh-CN" altLang="en-US" sz="2400" b="1" dirty="0" smtClean="0">
                <a:latin typeface="黑体" pitchFamily="49" charset="-122"/>
                <a:ea typeface="黑体" pitchFamily="49" charset="-122"/>
              </a:rPr>
              <a:t>兽药国家标准管理现状</a:t>
            </a:r>
            <a:endParaRPr lang="en-US" altLang="zh-CN" sz="24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以兽药典工作为主要任务，五年一个周期</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配套兽药典，编制红外光谱图、显微薄层鉴别图谱、指导用药科普等</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编写两版</a:t>
            </a:r>
            <a:r>
              <a:rPr lang="en-US" altLang="zh-CN" sz="1800" b="1" dirty="0" smtClean="0">
                <a:latin typeface="黑体" pitchFamily="49" charset="-122"/>
                <a:ea typeface="黑体" pitchFamily="49" charset="-122"/>
              </a:rPr>
              <a:t>《</a:t>
            </a:r>
            <a:r>
              <a:rPr lang="zh-CN" altLang="en-US" sz="1800" b="1" dirty="0" smtClean="0">
                <a:latin typeface="黑体" pitchFamily="49" charset="-122"/>
                <a:ea typeface="黑体" pitchFamily="49" charset="-122"/>
              </a:rPr>
              <a:t>兽药使用指南</a:t>
            </a:r>
            <a:r>
              <a:rPr lang="en-US" altLang="zh-CN" sz="1800" b="1" dirty="0" smtClean="0">
                <a:latin typeface="黑体" pitchFamily="49" charset="-122"/>
                <a:ea typeface="黑体" pitchFamily="49" charset="-122"/>
              </a:rPr>
              <a:t>》</a:t>
            </a: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编写两版英文版兽药典</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配合兽药典和其他兽药国家标准的实施，编写兽药产品说明书范本</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开展兽药标准清理工作</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兽药国家标准执行的解释和指导</a:t>
            </a:r>
            <a:endParaRPr lang="en-US" altLang="zh-CN" sz="18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800" b="1" dirty="0" smtClean="0">
                <a:latin typeface="黑体" pitchFamily="49" charset="-122"/>
                <a:ea typeface="黑体" pitchFamily="49" charset="-122"/>
              </a:rPr>
              <a:t>部里交办的其他工作</a:t>
            </a:r>
            <a:endParaRPr lang="en-US" altLang="zh-CN" sz="18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9632366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兽药标准管理</a:t>
            </a:r>
          </a:p>
        </p:txBody>
      </p:sp>
      <p:sp>
        <p:nvSpPr>
          <p:cNvPr id="3" name="内容占位符 2"/>
          <p:cNvSpPr>
            <a:spLocks noGrp="1"/>
          </p:cNvSpPr>
          <p:nvPr>
            <p:ph idx="1"/>
          </p:nvPr>
        </p:nvSpPr>
        <p:spPr>
          <a:xfrm>
            <a:off x="539552" y="1412776"/>
            <a:ext cx="8208912" cy="4536504"/>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不断完善以兽药典为核心的兽药国家标准体系，不断提升兽药国家标准水平</a:t>
            </a: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中国兽药典 </a:t>
            </a:r>
            <a:r>
              <a:rPr lang="en-US" altLang="zh-CN" sz="2000" b="1" dirty="0" smtClean="0">
                <a:latin typeface="黑体" pitchFamily="49" charset="-122"/>
                <a:ea typeface="黑体" pitchFamily="49" charset="-122"/>
              </a:rPr>
              <a:t>+ </a:t>
            </a:r>
            <a:r>
              <a:rPr lang="zh-CN" altLang="en-US" sz="2000" b="1" dirty="0" smtClean="0">
                <a:latin typeface="黑体" pitchFamily="49" charset="-122"/>
                <a:ea typeface="黑体" pitchFamily="49" charset="-122"/>
              </a:rPr>
              <a:t>兽药国家标准</a:t>
            </a:r>
            <a:endParaRPr lang="en-US" altLang="zh-CN" sz="20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开展</a:t>
            </a:r>
            <a:r>
              <a:rPr lang="zh-CN" altLang="en-US" sz="1600" b="1" dirty="0" smtClean="0">
                <a:latin typeface="黑体" pitchFamily="49" charset="-122"/>
                <a:ea typeface="黑体" pitchFamily="49" charset="-122"/>
              </a:rPr>
              <a:t>标准清理工作，编辑</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兽药国家标准</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（化学药品、中药卷）</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初步形成兽药典</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兽药国家标准的格局</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争取</a:t>
            </a:r>
            <a:r>
              <a:rPr lang="zh-CN" altLang="en-US" sz="1600" b="1" dirty="0" smtClean="0">
                <a:latin typeface="黑体" pitchFamily="49" charset="-122"/>
                <a:ea typeface="黑体" pitchFamily="49" charset="-122"/>
              </a:rPr>
              <a:t>实现同步化</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en-US" altLang="zh-CN" sz="1600" b="1" dirty="0" smtClean="0">
                <a:latin typeface="黑体" pitchFamily="49" charset="-122"/>
                <a:ea typeface="黑体" pitchFamily="49" charset="-122"/>
              </a:rPr>
              <a:t>2015</a:t>
            </a:r>
            <a:r>
              <a:rPr lang="zh-CN" altLang="en-US" sz="1600" b="1" dirty="0" smtClean="0">
                <a:latin typeface="黑体" pitchFamily="49" charset="-122"/>
                <a:ea typeface="黑体" pitchFamily="49" charset="-122"/>
              </a:rPr>
              <a:t>年版</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中国兽药典</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a:t>
            </a:r>
            <a:r>
              <a:rPr lang="en-US" altLang="zh-CN" sz="1600" b="1" dirty="0" smtClean="0">
                <a:latin typeface="黑体" pitchFamily="49" charset="-122"/>
                <a:ea typeface="黑体" pitchFamily="49" charset="-122"/>
              </a:rPr>
              <a:t>2015</a:t>
            </a:r>
            <a:r>
              <a:rPr lang="zh-CN" altLang="en-US" sz="1600" b="1" dirty="0" smtClean="0">
                <a:latin typeface="黑体" pitchFamily="49" charset="-122"/>
                <a:ea typeface="黑体" pitchFamily="49" charset="-122"/>
              </a:rPr>
              <a:t>年版</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兽药国家标准</a:t>
            </a:r>
            <a:r>
              <a:rPr lang="en-US" altLang="zh-CN" sz="1600" b="1" dirty="0" smtClean="0">
                <a:latin typeface="黑体" pitchFamily="49" charset="-122"/>
                <a:ea typeface="黑体" pitchFamily="49" charset="-122"/>
              </a:rPr>
              <a:t>》</a:t>
            </a: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加强兽药特色通则、检测方法研究，提升整体水平</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加强凡例、附录通用方法研究，密切结合兽医用药实际，避免生吞活剥，有必要的立项，深入开展试验研究</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可溶性粉、微粉剂、乳房注入剂、子宫注入剂、灌注剂通则，适于微粉的粒度测定方法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人</a:t>
            </a:r>
            <a:r>
              <a:rPr lang="zh-CN" altLang="en-US" sz="1600" b="1" dirty="0" smtClean="0">
                <a:latin typeface="黑体" pitchFamily="49" charset="-122"/>
                <a:ea typeface="黑体" pitchFamily="49" charset="-122"/>
              </a:rPr>
              <a:t>药检测方法、指导原则的消化、吸收和利用</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进一步强化对国外先进理念、方法的跟踪研究和消化吸收</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9057429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兽药标准管理</a:t>
            </a:r>
          </a:p>
        </p:txBody>
      </p:sp>
      <p:sp>
        <p:nvSpPr>
          <p:cNvPr id="3" name="内容占位符 2"/>
          <p:cNvSpPr>
            <a:spLocks noGrp="1"/>
          </p:cNvSpPr>
          <p:nvPr>
            <p:ph idx="1"/>
          </p:nvPr>
        </p:nvSpPr>
        <p:spPr>
          <a:xfrm>
            <a:off x="539552" y="1412776"/>
            <a:ext cx="8208912" cy="4392488"/>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完善工作机制，规范工作行为</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探索制定法规，完善兽药典的工作机制</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研究制定兽药</a:t>
            </a:r>
            <a:r>
              <a:rPr lang="zh-CN" altLang="en-US" sz="1600" b="1" dirty="0">
                <a:latin typeface="黑体" pitchFamily="49" charset="-122"/>
                <a:ea typeface="黑体" pitchFamily="49" charset="-122"/>
              </a:rPr>
              <a:t>标准管理</a:t>
            </a:r>
            <a:r>
              <a:rPr lang="zh-CN" altLang="en-US" sz="1600" b="1" dirty="0" smtClean="0">
                <a:latin typeface="黑体" pitchFamily="49" charset="-122"/>
                <a:ea typeface="黑体" pitchFamily="49" charset="-122"/>
              </a:rPr>
              <a:t>办法</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a:latin typeface="黑体" pitchFamily="49" charset="-122"/>
                <a:ea typeface="黑体" pitchFamily="49" charset="-122"/>
              </a:rPr>
              <a:t>划清</a:t>
            </a:r>
            <a:r>
              <a:rPr lang="zh-CN" altLang="en-US" sz="1600" b="1" dirty="0" smtClean="0">
                <a:latin typeface="黑体" pitchFamily="49" charset="-122"/>
                <a:ea typeface="黑体" pitchFamily="49" charset="-122"/>
              </a:rPr>
              <a:t>兽药评审中心和兽药典委员会关于制修订标准的职责</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依据</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中国兽药典委员会章程</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和</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中国兽药典编制工作规范</a:t>
            </a:r>
            <a:r>
              <a:rPr lang="en-US" altLang="zh-CN" sz="1600" b="1" dirty="0" smtClean="0">
                <a:latin typeface="黑体" pitchFamily="49" charset="-122"/>
                <a:ea typeface="黑体" pitchFamily="49" charset="-122"/>
              </a:rPr>
              <a:t>》</a:t>
            </a:r>
            <a:r>
              <a:rPr lang="zh-CN" altLang="en-US" sz="1600" b="1" dirty="0" smtClean="0">
                <a:latin typeface="黑体" pitchFamily="49" charset="-122"/>
                <a:ea typeface="黑体" pitchFamily="49" charset="-122"/>
              </a:rPr>
              <a:t>工作</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探索兽药标准制修订的企业主体责任，实现企业主动参与</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探索制定兽药国家标准</a:t>
            </a:r>
            <a:r>
              <a:rPr lang="zh-CN" altLang="en-US" sz="2000" b="1" dirty="0">
                <a:latin typeface="黑体" pitchFamily="49" charset="-122"/>
                <a:ea typeface="黑体" pitchFamily="49" charset="-122"/>
              </a:rPr>
              <a:t>制</a:t>
            </a:r>
            <a:r>
              <a:rPr lang="zh-CN" altLang="en-US" sz="2000" b="1" dirty="0" smtClean="0">
                <a:latin typeface="黑体" pitchFamily="49" charset="-122"/>
                <a:ea typeface="黑体" pitchFamily="49" charset="-122"/>
              </a:rPr>
              <a:t>修订技术规范</a:t>
            </a: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技术要求</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格式</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术语</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试验及复核工作，包括样品、标准物质、分析方法等</a:t>
            </a:r>
            <a:endParaRPr lang="en-US" altLang="zh-CN" sz="16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报告起草</a:t>
            </a:r>
            <a:endParaRPr lang="en-US" altLang="zh-CN" sz="1600" b="1" dirty="0" smtClean="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r>
              <a:rPr lang="zh-CN" altLang="en-US" sz="1600" b="1" dirty="0" smtClean="0">
                <a:latin typeface="黑体" pitchFamily="49" charset="-122"/>
                <a:ea typeface="黑体" pitchFamily="49" charset="-122"/>
              </a:rPr>
              <a:t>杜绝老标准不断出现新问题的情况</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smtClean="0">
              <a:latin typeface="黑体" pitchFamily="49" charset="-122"/>
              <a:ea typeface="黑体" pitchFamily="49" charset="-122"/>
            </a:endParaRPr>
          </a:p>
          <a:p>
            <a:pPr marL="857250" lvl="1" indent="-342900">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9191221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兽药标准管理</a:t>
            </a:r>
          </a:p>
        </p:txBody>
      </p:sp>
      <p:sp>
        <p:nvSpPr>
          <p:cNvPr id="3" name="内容占位符 2"/>
          <p:cNvSpPr>
            <a:spLocks noGrp="1"/>
          </p:cNvSpPr>
          <p:nvPr>
            <p:ph idx="1"/>
          </p:nvPr>
        </p:nvSpPr>
        <p:spPr>
          <a:xfrm>
            <a:off x="539552" y="1412776"/>
            <a:ext cx="8496944" cy="4392488"/>
          </a:xfrm>
        </p:spPr>
        <p:txBody>
          <a:bodyPr>
            <a:normAutofit lnSpcReduction="10000"/>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开展研讨、交流和培训，</a:t>
            </a:r>
            <a:r>
              <a:rPr lang="zh-CN" altLang="en-US" sz="2400" b="1" dirty="0">
                <a:latin typeface="黑体" pitchFamily="49" charset="-122"/>
                <a:ea typeface="黑体" pitchFamily="49" charset="-122"/>
              </a:rPr>
              <a:t>不断</a:t>
            </a:r>
            <a:r>
              <a:rPr lang="zh-CN" altLang="en-US" sz="2400" b="1" dirty="0" smtClean="0">
                <a:latin typeface="黑体" pitchFamily="49" charset="-122"/>
                <a:ea typeface="黑体" pitchFamily="49" charset="-122"/>
              </a:rPr>
              <a:t>提高对标准及标准管理工作的认识</a:t>
            </a:r>
          </a:p>
          <a:p>
            <a:pPr lvl="1">
              <a:buClr>
                <a:schemeClr val="accent6">
                  <a:lumMod val="40000"/>
                  <a:lumOff val="60000"/>
                </a:schemeClr>
              </a:buClr>
              <a:buSzPct val="70000"/>
              <a:buFont typeface="Wingdings" panose="05000000000000000000" pitchFamily="2" charset="2"/>
              <a:buChar char="Ø"/>
            </a:pPr>
            <a:r>
              <a:rPr lang="zh-CN" altLang="en-US" sz="2100" b="1" dirty="0">
                <a:latin typeface="黑体" pitchFamily="49" charset="-122"/>
                <a:ea typeface="黑体" pitchFamily="49" charset="-122"/>
              </a:rPr>
              <a:t>关于规格的收载原则，是找出适合的规格，还是挑出有问题的规格</a:t>
            </a:r>
            <a:endParaRPr lang="en-US" altLang="zh-CN" sz="21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100" b="1" dirty="0">
                <a:latin typeface="黑体" pitchFamily="49" charset="-122"/>
                <a:ea typeface="黑体" pitchFamily="49" charset="-122"/>
              </a:rPr>
              <a:t>对于不适合标准的规格，能考虑修标吗</a:t>
            </a:r>
            <a:r>
              <a:rPr lang="zh-CN" altLang="en-US" sz="2100" b="1" dirty="0" smtClean="0">
                <a:latin typeface="黑体" pitchFamily="49" charset="-122"/>
                <a:ea typeface="黑体" pitchFamily="49" charset="-122"/>
              </a:rPr>
              <a:t>？</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先有标准</a:t>
            </a:r>
            <a:r>
              <a:rPr lang="zh-CN" altLang="en-US" sz="2000" b="1" dirty="0">
                <a:latin typeface="黑体" pitchFamily="49" charset="-122"/>
                <a:ea typeface="黑体" pitchFamily="49" charset="-122"/>
              </a:rPr>
              <a:t>？</a:t>
            </a:r>
            <a:r>
              <a:rPr lang="zh-CN" altLang="en-US" sz="2000" b="1" dirty="0" smtClean="0">
                <a:latin typeface="黑体" pitchFamily="49" charset="-122"/>
                <a:ea typeface="黑体" pitchFamily="49" charset="-122"/>
              </a:rPr>
              <a:t>先有标准物质？</a:t>
            </a:r>
            <a:endParaRPr lang="en-US" altLang="zh-CN" sz="20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探索兽药国家标准编码工作</a:t>
            </a:r>
          </a:p>
          <a:p>
            <a:pPr lvl="1">
              <a:buClr>
                <a:schemeClr val="accent6">
                  <a:lumMod val="40000"/>
                  <a:lumOff val="60000"/>
                </a:schemeClr>
              </a:buClr>
              <a:buSzPct val="70000"/>
              <a:buFont typeface="Wingdings" panose="05000000000000000000" pitchFamily="2" charset="2"/>
              <a:buChar char="Ø"/>
            </a:pPr>
            <a:r>
              <a:rPr lang="zh-CN" altLang="en-US" sz="2000" b="1" dirty="0">
                <a:latin typeface="黑体" pitchFamily="49" charset="-122"/>
                <a:ea typeface="黑体" pitchFamily="49" charset="-122"/>
              </a:rPr>
              <a:t>为</a:t>
            </a:r>
            <a:r>
              <a:rPr lang="zh-CN" altLang="en-US" sz="2000" b="1" dirty="0" smtClean="0">
                <a:latin typeface="黑体" pitchFamily="49" charset="-122"/>
                <a:ea typeface="黑体" pitchFamily="49" charset="-122"/>
              </a:rPr>
              <a:t>标准建立一个唯一、不重复的编号，像身份证一样</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一旦建立即保持固定不变，即使标准名称发生变化</a:t>
            </a:r>
            <a:endParaRPr lang="en-US" altLang="zh-CN" sz="1600" b="1" dirty="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产品标签、说明书上标注标准编号即可</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目前已制定出初步的编码规则</a:t>
            </a:r>
            <a:endParaRPr lang="en-US" altLang="zh-CN" sz="24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6682178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a:solidFill>
                  <a:schemeClr val="accent6">
                    <a:lumMod val="60000"/>
                    <a:lumOff val="40000"/>
                  </a:schemeClr>
                </a:solidFill>
                <a:latin typeface="黑体" pitchFamily="49" charset="-122"/>
                <a:ea typeface="黑体" pitchFamily="49" charset="-122"/>
              </a:rPr>
              <a:t>兽药标准管理</a:t>
            </a:r>
          </a:p>
        </p:txBody>
      </p:sp>
      <p:sp>
        <p:nvSpPr>
          <p:cNvPr id="3" name="内容占位符 2"/>
          <p:cNvSpPr>
            <a:spLocks noGrp="1"/>
          </p:cNvSpPr>
          <p:nvPr>
            <p:ph idx="1"/>
          </p:nvPr>
        </p:nvSpPr>
        <p:spPr>
          <a:xfrm>
            <a:off x="539552" y="1412776"/>
            <a:ext cx="8208912" cy="3096344"/>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a:latin typeface="黑体" pitchFamily="49" charset="-122"/>
                <a:ea typeface="黑体" pitchFamily="49" charset="-122"/>
              </a:rPr>
              <a:t>兽药</a:t>
            </a:r>
            <a:r>
              <a:rPr lang="zh-CN" altLang="en-US" sz="2400" b="1" dirty="0" smtClean="0">
                <a:latin typeface="黑体" pitchFamily="49" charset="-122"/>
                <a:ea typeface="黑体" pitchFamily="49" charset="-122"/>
              </a:rPr>
              <a:t>典及兽药标准</a:t>
            </a:r>
            <a:r>
              <a:rPr lang="en-US" altLang="zh-CN" sz="2400" b="1" dirty="0" smtClean="0">
                <a:latin typeface="黑体" pitchFamily="49" charset="-122"/>
                <a:ea typeface="黑体" pitchFamily="49" charset="-122"/>
              </a:rPr>
              <a:t>QQ</a:t>
            </a:r>
            <a:r>
              <a:rPr lang="zh-CN" altLang="en-US" sz="2400" b="1" dirty="0" smtClean="0">
                <a:latin typeface="黑体" pitchFamily="49" charset="-122"/>
                <a:ea typeface="黑体" pitchFamily="49" charset="-122"/>
              </a:rPr>
              <a:t>群，</a:t>
            </a:r>
            <a:r>
              <a:rPr lang="en-US" altLang="zh-CN" sz="2400" b="1" dirty="0" smtClean="0">
                <a:latin typeface="黑体" pitchFamily="49" charset="-122"/>
                <a:ea typeface="黑体" pitchFamily="49" charset="-122"/>
              </a:rPr>
              <a:t>209344413</a:t>
            </a:r>
            <a:endParaRPr lang="zh-CN" altLang="en-US" sz="24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面向全行业开放</a:t>
            </a:r>
            <a:endParaRPr lang="en-US" altLang="zh-CN" sz="16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反映标准执行中存在的问题</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技术交流</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r>
              <a:rPr lang="zh-CN" altLang="en-US" sz="2000" b="1" dirty="0" smtClean="0">
                <a:latin typeface="黑体" pitchFamily="49" charset="-122"/>
                <a:ea typeface="黑体" pitchFamily="49" charset="-122"/>
              </a:rPr>
              <a:t>信息、资料共享</a:t>
            </a:r>
            <a:endParaRPr lang="en-US" altLang="zh-CN" sz="2000" b="1" dirty="0" smtClean="0">
              <a:latin typeface="黑体" pitchFamily="49" charset="-122"/>
              <a:ea typeface="黑体" pitchFamily="49" charset="-122"/>
            </a:endParaRPr>
          </a:p>
          <a:p>
            <a:pPr lvl="1">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marL="914400" lvl="2" indent="0">
              <a:buClr>
                <a:schemeClr val="accent6">
                  <a:lumMod val="40000"/>
                  <a:lumOff val="60000"/>
                </a:schemeClr>
              </a:buClr>
              <a:buSzPct val="70000"/>
              <a:buNone/>
            </a:pPr>
            <a:endParaRPr lang="en-US" altLang="zh-CN" sz="1600" b="1" dirty="0" smtClean="0">
              <a:latin typeface="黑体" pitchFamily="49" charset="-122"/>
              <a:ea typeface="黑体" pitchFamily="49" charset="-122"/>
            </a:endParaRPr>
          </a:p>
          <a:p>
            <a:pPr marL="857250" lvl="1" indent="-342900">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12786750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规格相关问题</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412776"/>
            <a:ext cx="8208912" cy="396044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凡</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中国兽药典（</a:t>
            </a: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收载的品种，自施行之日起，原收载于历版兽药典、兽药国家标准（化学药品、中药卷，第一册）及农业部公告等发布的同品种兽药质量标准同时废止。</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a:latin typeface="黑体" pitchFamily="49" charset="-122"/>
                <a:ea typeface="黑体" pitchFamily="49" charset="-122"/>
              </a:rPr>
              <a:t>》</a:t>
            </a:r>
            <a:r>
              <a:rPr lang="zh-CN" altLang="en-US" sz="2400" b="1" dirty="0" smtClean="0">
                <a:latin typeface="黑体" pitchFamily="49" charset="-122"/>
                <a:ea typeface="黑体" pitchFamily="49" charset="-122"/>
              </a:rPr>
              <a:t>收载品种未收载的制剂规格（已废止的除外），质量标准按照</a:t>
            </a:r>
            <a:r>
              <a:rPr lang="en-US" altLang="zh-CN" sz="2400" b="1" dirty="0">
                <a:latin typeface="黑体" pitchFamily="49" charset="-122"/>
                <a:ea typeface="黑体" pitchFamily="49" charset="-122"/>
              </a:rPr>
              <a:t>《</a:t>
            </a:r>
            <a:r>
              <a:rPr lang="zh-CN" altLang="en-US" sz="2400" b="1" dirty="0">
                <a:latin typeface="黑体" pitchFamily="49" charset="-122"/>
                <a:ea typeface="黑体" pitchFamily="49" charset="-122"/>
              </a:rPr>
              <a:t>中国兽药典（</a:t>
            </a:r>
            <a:r>
              <a:rPr lang="en-US" altLang="zh-CN" sz="2400" b="1" dirty="0">
                <a:latin typeface="黑体" pitchFamily="49" charset="-122"/>
                <a:ea typeface="黑体" pitchFamily="49" charset="-122"/>
              </a:rPr>
              <a:t>2015</a:t>
            </a:r>
            <a:r>
              <a:rPr lang="zh-CN" altLang="en-US" sz="2400" b="1" dirty="0">
                <a:latin typeface="黑体" pitchFamily="49" charset="-122"/>
                <a:ea typeface="黑体" pitchFamily="49" charset="-122"/>
              </a:rPr>
              <a:t>年版）</a:t>
            </a:r>
            <a:r>
              <a:rPr lang="en-US" altLang="zh-CN" sz="2400" b="1" dirty="0" smtClean="0">
                <a:latin typeface="黑体" pitchFamily="49" charset="-122"/>
                <a:ea typeface="黑体" pitchFamily="49" charset="-122"/>
              </a:rPr>
              <a:t>》</a:t>
            </a:r>
            <a:r>
              <a:rPr lang="zh-CN" altLang="en-US" sz="2400" b="1" dirty="0" smtClean="0">
                <a:latin typeface="黑体" pitchFamily="49" charset="-122"/>
                <a:ea typeface="黑体" pitchFamily="49" charset="-122"/>
              </a:rPr>
              <a:t>收载品种相关要求执行，规格项按照原批准证明文件执行。</a:t>
            </a:r>
            <a:endParaRPr lang="en-US" altLang="zh-CN" sz="1600" b="1" dirty="0" smtClean="0">
              <a:latin typeface="黑体" pitchFamily="49" charset="-122"/>
              <a:ea typeface="黑体" pitchFamily="49" charset="-122"/>
            </a:endParaRPr>
          </a:p>
          <a:p>
            <a:pPr marL="857250" lvl="1" indent="-342900">
              <a:buClr>
                <a:schemeClr val="accent6">
                  <a:lumMod val="40000"/>
                  <a:lumOff val="60000"/>
                </a:schemeClr>
              </a:buClr>
              <a:buSzPct val="70000"/>
              <a:buFont typeface="Wingdings" panose="05000000000000000000" pitchFamily="2" charset="2"/>
              <a:buChar char="Ø"/>
            </a:pPr>
            <a:endParaRPr lang="en-US" altLang="zh-CN" sz="2000" b="1" dirty="0">
              <a:latin typeface="黑体" pitchFamily="49" charset="-122"/>
              <a:ea typeface="黑体" pitchFamily="49" charset="-122"/>
            </a:endParaRPr>
          </a:p>
          <a:p>
            <a:pPr lvl="2">
              <a:buClr>
                <a:schemeClr val="accent6">
                  <a:lumMod val="40000"/>
                  <a:lumOff val="60000"/>
                </a:schemeClr>
              </a:buClr>
              <a:buSzPct val="70000"/>
              <a:buFont typeface="Wingdings" pitchFamily="2" charset="2"/>
              <a:buChar char="ü"/>
            </a:pPr>
            <a:endParaRPr lang="en-US" altLang="zh-CN" sz="1600" b="1" dirty="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6:00:40 AM</a:t>
            </a:fld>
            <a:endParaRPr lang="zh-CN" altLang="en-US" dirty="0"/>
          </a:p>
        </p:txBody>
      </p:sp>
    </p:spTree>
    <p:extLst>
      <p:ext uri="{BB962C8B-B14F-4D97-AF65-F5344CB8AC3E}">
        <p14:creationId xmlns:p14="http://schemas.microsoft.com/office/powerpoint/2010/main" val="247725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b="1" dirty="0" smtClean="0">
                <a:solidFill>
                  <a:schemeClr val="accent6">
                    <a:lumMod val="60000"/>
                    <a:lumOff val="40000"/>
                  </a:schemeClr>
                </a:solidFill>
                <a:latin typeface="黑体" pitchFamily="49" charset="-122"/>
                <a:ea typeface="黑体" pitchFamily="49" charset="-122"/>
              </a:rPr>
              <a:t>结  语</a:t>
            </a:r>
            <a:endParaRPr lang="zh-CN" altLang="en-US" b="1" dirty="0">
              <a:solidFill>
                <a:schemeClr val="accent6">
                  <a:lumMod val="60000"/>
                  <a:lumOff val="40000"/>
                </a:schemeClr>
              </a:solidFill>
              <a:latin typeface="黑体" pitchFamily="49" charset="-122"/>
              <a:ea typeface="黑体" pitchFamily="49" charset="-122"/>
            </a:endParaRPr>
          </a:p>
        </p:txBody>
      </p:sp>
      <p:sp>
        <p:nvSpPr>
          <p:cNvPr id="3" name="内容占位符 2"/>
          <p:cNvSpPr>
            <a:spLocks noGrp="1"/>
          </p:cNvSpPr>
          <p:nvPr>
            <p:ph idx="1"/>
          </p:nvPr>
        </p:nvSpPr>
        <p:spPr>
          <a:xfrm>
            <a:off x="539552" y="1412776"/>
            <a:ext cx="8208912" cy="4680520"/>
          </a:xfrm>
        </p:spPr>
        <p:txBody>
          <a:bodyPr>
            <a:normAutofit/>
          </a:bodyPr>
          <a:lstStyle/>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兽药典编撰工作对整个兽药行业的发展作用、影响巨大</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en-US" altLang="zh-CN" sz="2400" b="1" dirty="0" smtClean="0">
                <a:latin typeface="黑体" pitchFamily="49" charset="-122"/>
                <a:ea typeface="黑体" pitchFamily="49" charset="-122"/>
              </a:rPr>
              <a:t>2015</a:t>
            </a:r>
            <a:r>
              <a:rPr lang="zh-CN" altLang="en-US" sz="2400" b="1" dirty="0" smtClean="0">
                <a:latin typeface="黑体" pitchFamily="49" charset="-122"/>
                <a:ea typeface="黑体" pitchFamily="49" charset="-122"/>
              </a:rPr>
              <a:t>年版兽药典在体例完善、新品种新方法收载、标准提高、附录编号等方面有明显进步</a:t>
            </a:r>
            <a:endParaRPr lang="en-US" altLang="zh-CN" sz="2400" b="1" dirty="0" smtClean="0">
              <a:latin typeface="黑体" pitchFamily="49" charset="-122"/>
              <a:ea typeface="黑体" pitchFamily="49" charset="-122"/>
            </a:endParaRPr>
          </a:p>
          <a:p>
            <a:pPr marL="0" indent="0">
              <a:buClr>
                <a:schemeClr val="accent6">
                  <a:lumMod val="40000"/>
                  <a:lumOff val="60000"/>
                </a:schemeClr>
              </a:buClr>
              <a:buSzPct val="70000"/>
              <a:buNone/>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提升标准水平，致力人性化管理，贴心服务行业是我们的宗旨</a:t>
            </a:r>
            <a:r>
              <a:rPr lang="zh-CN" altLang="en-US" sz="2400" b="1" dirty="0">
                <a:latin typeface="黑体" pitchFamily="49" charset="-122"/>
                <a:ea typeface="黑体" pitchFamily="49" charset="-122"/>
              </a:rPr>
              <a:t>。</a:t>
            </a: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en-US" altLang="zh-CN" sz="2400" b="1" dirty="0" smtClean="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r>
              <a:rPr lang="zh-CN" altLang="en-US" sz="2400" b="1" dirty="0" smtClean="0">
                <a:latin typeface="黑体" pitchFamily="49" charset="-122"/>
                <a:ea typeface="黑体" pitchFamily="49" charset="-122"/>
              </a:rPr>
              <a:t>问题</a:t>
            </a:r>
            <a:r>
              <a:rPr lang="zh-CN" altLang="en-US" sz="2400" b="1" dirty="0">
                <a:latin typeface="黑体" pitchFamily="49" charset="-122"/>
                <a:ea typeface="黑体" pitchFamily="49" charset="-122"/>
              </a:rPr>
              <a:t>依然不少</a:t>
            </a:r>
            <a:r>
              <a:rPr lang="zh-CN" altLang="en-US" sz="2400" b="1" dirty="0" smtClean="0">
                <a:latin typeface="黑体" pitchFamily="49" charset="-122"/>
                <a:ea typeface="黑体" pitchFamily="49" charset="-122"/>
              </a:rPr>
              <a:t>，兽药</a:t>
            </a:r>
            <a:r>
              <a:rPr lang="zh-CN" altLang="en-US" sz="2400" b="1" dirty="0">
                <a:latin typeface="黑体" pitchFamily="49" charset="-122"/>
                <a:ea typeface="黑体" pitchFamily="49" charset="-122"/>
              </a:rPr>
              <a:t>标准工作任重而道</a:t>
            </a:r>
            <a:r>
              <a:rPr lang="zh-CN" altLang="en-US" sz="2400" b="1" dirty="0" smtClean="0">
                <a:latin typeface="黑体" pitchFamily="49" charset="-122"/>
                <a:ea typeface="黑体" pitchFamily="49" charset="-122"/>
              </a:rPr>
              <a:t>远！点点滴滴的进步，有赖整个行业、广大</a:t>
            </a:r>
            <a:r>
              <a:rPr lang="zh-CN" altLang="en-US" sz="2400" b="1" dirty="0">
                <a:latin typeface="黑体" pitchFamily="49" charset="-122"/>
                <a:ea typeface="黑体" pitchFamily="49" charset="-122"/>
              </a:rPr>
              <a:t>企业</a:t>
            </a:r>
            <a:r>
              <a:rPr lang="zh-CN" altLang="en-US" sz="2400" b="1" dirty="0" smtClean="0">
                <a:latin typeface="黑体" pitchFamily="49" charset="-122"/>
                <a:ea typeface="黑体" pitchFamily="49" charset="-122"/>
              </a:rPr>
              <a:t>的积极支持、参与，我们风雨同舟，携手同行！</a:t>
            </a:r>
            <a:endParaRPr lang="en-US" altLang="zh-CN" sz="2400" b="1" dirty="0">
              <a:latin typeface="黑体" pitchFamily="49" charset="-122"/>
              <a:ea typeface="黑体" pitchFamily="49" charset="-122"/>
            </a:endParaRPr>
          </a:p>
          <a:p>
            <a:pPr>
              <a:buClr>
                <a:schemeClr val="accent6">
                  <a:lumMod val="40000"/>
                  <a:lumOff val="60000"/>
                </a:schemeClr>
              </a:buClr>
              <a:buSzPct val="70000"/>
              <a:buFont typeface="Wingdings" panose="05000000000000000000" pitchFamily="2" charset="2"/>
              <a:buChar char="n"/>
            </a:pPr>
            <a:endParaRPr lang="zh-CN" altLang="en-US" sz="2400" b="1" dirty="0" smtClean="0">
              <a:latin typeface="黑体" pitchFamily="49" charset="-122"/>
              <a:ea typeface="黑体" pitchFamily="49" charset="-122"/>
            </a:endParaRPr>
          </a:p>
        </p:txBody>
      </p:sp>
      <p:sp>
        <p:nvSpPr>
          <p:cNvPr id="8" name="日期占位符 7"/>
          <p:cNvSpPr>
            <a:spLocks noGrp="1"/>
          </p:cNvSpPr>
          <p:nvPr>
            <p:ph type="dt" sz="half" idx="10"/>
          </p:nvPr>
        </p:nvSpPr>
        <p:spPr/>
        <p:txBody>
          <a:bodyPr/>
          <a:lstStyle/>
          <a:p>
            <a:fld id="{2B664812-63DD-4EE7-97AA-4E2FAB93A4D2}" type="datetime13">
              <a:rPr lang="en-US" altLang="zh-CN" smtClean="0"/>
              <a:t>4:14:03 AM</a:t>
            </a:fld>
            <a:endParaRPr lang="zh-CN" altLang="en-US" dirty="0"/>
          </a:p>
        </p:txBody>
      </p:sp>
    </p:spTree>
    <p:extLst>
      <p:ext uri="{BB962C8B-B14F-4D97-AF65-F5344CB8AC3E}">
        <p14:creationId xmlns:p14="http://schemas.microsoft.com/office/powerpoint/2010/main" val="28642617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340768"/>
            <a:ext cx="8496944" cy="3960440"/>
          </a:xfrm>
        </p:spPr>
        <p:txBody>
          <a:bodyPr>
            <a:noAutofit/>
          </a:bodyPr>
          <a:lstStyle/>
          <a:p>
            <a:pPr marL="0" indent="0">
              <a:lnSpc>
                <a:spcPts val="3500"/>
              </a:lnSpc>
              <a:spcBef>
                <a:spcPts val="0"/>
              </a:spcBef>
              <a:buNone/>
            </a:pPr>
            <a:r>
              <a:rPr lang="en-US" altLang="zh-CN" sz="8000" b="1" spc="300" dirty="0" smtClean="0">
                <a:latin typeface="Edwardian Script ITC" panose="030303020407070D0804" pitchFamily="66" charset="0"/>
                <a:ea typeface="MS UI Gothic" panose="020B0600070205080204" pitchFamily="34" charset="-128"/>
              </a:rPr>
              <a:t>The End</a:t>
            </a:r>
            <a:r>
              <a:rPr lang="en-US" altLang="zh-CN" sz="8000" b="1" spc="300" dirty="0">
                <a:latin typeface="Edwardian Script ITC" panose="030303020407070D0804" pitchFamily="66" charset="0"/>
                <a:ea typeface="MS UI Gothic" panose="020B0600070205080204" pitchFamily="34" charset="-128"/>
              </a:rPr>
              <a:t>.</a:t>
            </a:r>
            <a:endParaRPr lang="en-US" altLang="zh-CN" sz="8000" b="1" spc="300" dirty="0" smtClean="0">
              <a:latin typeface="Edwardian Script ITC" panose="030303020407070D0804" pitchFamily="66" charset="0"/>
              <a:ea typeface="MS UI Gothic" panose="020B0600070205080204" pitchFamily="34" charset="-128"/>
            </a:endParaRPr>
          </a:p>
          <a:p>
            <a:pPr marL="0" indent="0">
              <a:lnSpc>
                <a:spcPts val="10000"/>
              </a:lnSpc>
              <a:spcBef>
                <a:spcPts val="0"/>
              </a:spcBef>
              <a:buNone/>
            </a:pPr>
            <a:r>
              <a:rPr lang="en-US" altLang="zh-CN" sz="8000" b="1" spc="300" dirty="0" smtClean="0">
                <a:latin typeface="Edwardian Script ITC" panose="030303020407070D0804" pitchFamily="66" charset="0"/>
                <a:ea typeface="MS UI Gothic" panose="020B0600070205080204" pitchFamily="34" charset="-128"/>
              </a:rPr>
              <a:t>Thanks For Your </a:t>
            </a:r>
          </a:p>
          <a:p>
            <a:pPr marL="0" indent="0">
              <a:lnSpc>
                <a:spcPts val="10000"/>
              </a:lnSpc>
              <a:spcBef>
                <a:spcPts val="0"/>
              </a:spcBef>
              <a:buNone/>
            </a:pPr>
            <a:r>
              <a:rPr lang="en-US" altLang="zh-CN" sz="8000" b="1" spc="300" dirty="0" smtClean="0">
                <a:latin typeface="Edwardian Script ITC" panose="030303020407070D0804" pitchFamily="66" charset="0"/>
                <a:ea typeface="MS UI Gothic" panose="020B0600070205080204" pitchFamily="34" charset="-128"/>
              </a:rPr>
              <a:t>Attention</a:t>
            </a:r>
            <a:r>
              <a:rPr lang="zh-CN" altLang="en-US" sz="8000" b="1" spc="300" dirty="0" smtClean="0">
                <a:latin typeface="Edwardian Script ITC" panose="030303020407070D0804" pitchFamily="66" charset="0"/>
                <a:ea typeface="MS UI Gothic" panose="020B0600070205080204" pitchFamily="34" charset="-128"/>
              </a:rPr>
              <a:t>！</a:t>
            </a:r>
            <a:endParaRPr lang="en-US" altLang="zh-CN" sz="8000" b="1" spc="300" dirty="0">
              <a:latin typeface="Edwardian Script ITC" panose="030303020407070D0804" pitchFamily="66" charset="0"/>
              <a:ea typeface="MS UI Gothic" panose="020B0600070205080204" pitchFamily="34" charset="-128"/>
            </a:endParaRPr>
          </a:p>
        </p:txBody>
      </p:sp>
      <p:sp>
        <p:nvSpPr>
          <p:cNvPr id="4" name="日期占位符 3"/>
          <p:cNvSpPr>
            <a:spLocks noGrp="1"/>
          </p:cNvSpPr>
          <p:nvPr>
            <p:ph type="dt" sz="half" idx="10"/>
          </p:nvPr>
        </p:nvSpPr>
        <p:spPr/>
        <p:txBody>
          <a:bodyPr/>
          <a:lstStyle/>
          <a:p>
            <a:fld id="{75FBDA23-C703-4027-9928-BE7DD3D6540D}" type="datetime13">
              <a:rPr lang="en-US" altLang="zh-CN" smtClean="0"/>
              <a:t>4:14:03 AM</a:t>
            </a:fld>
            <a:endParaRPr lang="zh-CN" altLang="en-US"/>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4083869"/>
            <a:ext cx="5563868" cy="2657499"/>
          </a:xfrm>
          <a:prstGeom prst="rect">
            <a:avLst/>
          </a:prstGeom>
          <a:effectLst>
            <a:softEdge rad="317500"/>
          </a:effectLst>
        </p:spPr>
      </p:pic>
    </p:spTree>
    <p:extLst>
      <p:ext uri="{BB962C8B-B14F-4D97-AF65-F5344CB8AC3E}">
        <p14:creationId xmlns:p14="http://schemas.microsoft.com/office/powerpoint/2010/main" val="1243031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8189</TotalTime>
  <Words>4675</Words>
  <Application>Microsoft Office PowerPoint</Application>
  <PresentationFormat>全屏显示(4:3)</PresentationFormat>
  <Paragraphs>662</Paragraphs>
  <Slides>51</Slides>
  <Notes>48</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2015年版《中国兽药典》编制 及兽药国家标准管理概况</vt:lpstr>
      <vt:lpstr>兽药典工作最新进展</vt:lpstr>
      <vt:lpstr>PowerPoint 演示文稿</vt:lpstr>
      <vt:lpstr>PowerPoint 演示文稿</vt:lpstr>
      <vt:lpstr>内容提要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概  况</vt:lpstr>
      <vt:lpstr>概  况</vt:lpstr>
      <vt:lpstr>概  况</vt:lpstr>
      <vt:lpstr>概  况</vt:lpstr>
      <vt:lpstr>概  况</vt:lpstr>
      <vt:lpstr>概  况</vt:lpstr>
      <vt:lpstr>编制方案</vt:lpstr>
      <vt:lpstr>编制方案</vt:lpstr>
      <vt:lpstr>编制方案</vt:lpstr>
      <vt:lpstr>编制方案</vt:lpstr>
      <vt:lpstr>编制方案</vt:lpstr>
      <vt:lpstr>编制方案</vt:lpstr>
      <vt:lpstr>编制方案</vt:lpstr>
      <vt:lpstr>编制方案</vt:lpstr>
      <vt:lpstr>编制过程</vt:lpstr>
      <vt:lpstr>编制过程</vt:lpstr>
      <vt:lpstr>编制过程</vt:lpstr>
      <vt:lpstr>编制过程</vt:lpstr>
      <vt:lpstr>编制过程</vt:lpstr>
      <vt:lpstr>编制过程</vt:lpstr>
      <vt:lpstr>编制过程</vt:lpstr>
      <vt:lpstr>各部主要变化</vt:lpstr>
      <vt:lpstr>各部主要变化</vt:lpstr>
      <vt:lpstr>各部主要变化</vt:lpstr>
      <vt:lpstr>各部主要变化</vt:lpstr>
      <vt:lpstr>各部主要变化</vt:lpstr>
      <vt:lpstr>PowerPoint 演示文稿</vt:lpstr>
      <vt:lpstr>各部主要变化</vt:lpstr>
      <vt:lpstr>各部主要变化</vt:lpstr>
      <vt:lpstr>各部主要变化</vt:lpstr>
      <vt:lpstr>各部主要变化</vt:lpstr>
      <vt:lpstr>兽药标准管理</vt:lpstr>
      <vt:lpstr>兽药标准管理</vt:lpstr>
      <vt:lpstr>兽药标准管理</vt:lpstr>
      <vt:lpstr>兽药标准管理</vt:lpstr>
      <vt:lpstr>兽药标准管理</vt:lpstr>
      <vt:lpstr>规格相关问题</vt:lpstr>
      <vt:lpstr>结  语</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2010年版《兽药使用规范》（中药卷）解读</dc:title>
  <dc:creator>sony</dc:creator>
  <cp:lastModifiedBy>apple</cp:lastModifiedBy>
  <cp:revision>546</cp:revision>
  <cp:lastPrinted>2011-08-31T00:59:32Z</cp:lastPrinted>
  <dcterms:created xsi:type="dcterms:W3CDTF">2011-06-05T05:18:56Z</dcterms:created>
  <dcterms:modified xsi:type="dcterms:W3CDTF">2016-08-06T22:03:46Z</dcterms:modified>
</cp:coreProperties>
</file>