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3"/>
  </p:notesMasterIdLst>
  <p:sldIdLst>
    <p:sldId id="256" r:id="rId2"/>
    <p:sldId id="257" r:id="rId3"/>
    <p:sldId id="259" r:id="rId4"/>
    <p:sldId id="258" r:id="rId5"/>
    <p:sldId id="326" r:id="rId6"/>
    <p:sldId id="279" r:id="rId7"/>
    <p:sldId id="327" r:id="rId8"/>
    <p:sldId id="329" r:id="rId9"/>
    <p:sldId id="328" r:id="rId10"/>
    <p:sldId id="260" r:id="rId11"/>
    <p:sldId id="264" r:id="rId12"/>
    <p:sldId id="337" r:id="rId13"/>
    <p:sldId id="333" r:id="rId14"/>
    <p:sldId id="338" r:id="rId15"/>
    <p:sldId id="339" r:id="rId16"/>
    <p:sldId id="334" r:id="rId17"/>
    <p:sldId id="261" r:id="rId18"/>
    <p:sldId id="262" r:id="rId19"/>
    <p:sldId id="266" r:id="rId20"/>
    <p:sldId id="342" r:id="rId21"/>
    <p:sldId id="269" r:id="rId22"/>
    <p:sldId id="270" r:id="rId23"/>
    <p:sldId id="271" r:id="rId24"/>
    <p:sldId id="272" r:id="rId25"/>
    <p:sldId id="273" r:id="rId26"/>
    <p:sldId id="274" r:id="rId27"/>
    <p:sldId id="344" r:id="rId28"/>
    <p:sldId id="278" r:id="rId29"/>
    <p:sldId id="345" r:id="rId30"/>
    <p:sldId id="295" r:id="rId31"/>
    <p:sldId id="296" r:id="rId32"/>
    <p:sldId id="297" r:id="rId33"/>
    <p:sldId id="298" r:id="rId34"/>
    <p:sldId id="299" r:id="rId35"/>
    <p:sldId id="300" r:id="rId36"/>
    <p:sldId id="301" r:id="rId37"/>
    <p:sldId id="346" r:id="rId38"/>
    <p:sldId id="303" r:id="rId39"/>
    <p:sldId id="304" r:id="rId40"/>
    <p:sldId id="305" r:id="rId41"/>
    <p:sldId id="347" r:id="rId42"/>
    <p:sldId id="306" r:id="rId43"/>
    <p:sldId id="307" r:id="rId44"/>
    <p:sldId id="308" r:id="rId45"/>
    <p:sldId id="309" r:id="rId46"/>
    <p:sldId id="310" r:id="rId47"/>
    <p:sldId id="311" r:id="rId48"/>
    <p:sldId id="348" r:id="rId49"/>
    <p:sldId id="313" r:id="rId50"/>
    <p:sldId id="314" r:id="rId51"/>
    <p:sldId id="315" r:id="rId52"/>
    <p:sldId id="349" r:id="rId53"/>
    <p:sldId id="316" r:id="rId54"/>
    <p:sldId id="317" r:id="rId55"/>
    <p:sldId id="318" r:id="rId56"/>
    <p:sldId id="319" r:id="rId57"/>
    <p:sldId id="320" r:id="rId58"/>
    <p:sldId id="321" r:id="rId59"/>
    <p:sldId id="322" r:id="rId60"/>
    <p:sldId id="323" r:id="rId61"/>
    <p:sldId id="350" r:id="rId6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 initials="y"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2" autoAdjust="0"/>
    <p:restoredTop sz="94660"/>
  </p:normalViewPr>
  <p:slideViewPr>
    <p:cSldViewPr>
      <p:cViewPr varScale="1">
        <p:scale>
          <a:sx n="83" d="100"/>
          <a:sy n="83" d="100"/>
        </p:scale>
        <p:origin x="-1320"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7EAF47-135D-4A77-A29F-CB6104357DAA}" type="datetimeFigureOut">
              <a:rPr lang="zh-CN" altLang="en-US" smtClean="0"/>
              <a:t>2016/7/12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09E859-F106-41AF-B69A-8E2158BF6D58}" type="slidenum">
              <a:rPr lang="zh-CN" altLang="en-US" smtClean="0"/>
              <a:t>‹#›</a:t>
            </a:fld>
            <a:endParaRPr lang="zh-CN" altLang="en-US"/>
          </a:p>
        </p:txBody>
      </p:sp>
    </p:spTree>
    <p:extLst>
      <p:ext uri="{BB962C8B-B14F-4D97-AF65-F5344CB8AC3E}">
        <p14:creationId xmlns:p14="http://schemas.microsoft.com/office/powerpoint/2010/main" val="199580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209E859-F106-41AF-B69A-8E2158BF6D58}" type="slidenum">
              <a:rPr lang="zh-CN" altLang="en-US" smtClean="0"/>
              <a:t>9</a:t>
            </a:fld>
            <a:endParaRPr lang="zh-CN" altLang="en-US"/>
          </a:p>
        </p:txBody>
      </p:sp>
    </p:spTree>
    <p:extLst>
      <p:ext uri="{BB962C8B-B14F-4D97-AF65-F5344CB8AC3E}">
        <p14:creationId xmlns:p14="http://schemas.microsoft.com/office/powerpoint/2010/main" val="684749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685800" y="3196686"/>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ctrTitle"/>
          </p:nvPr>
        </p:nvSpPr>
        <p:spPr>
          <a:xfrm>
            <a:off x="685800" y="1676401"/>
            <a:ext cx="7772400" cy="1538286"/>
          </a:xfrm>
        </p:spPr>
        <p:txBody>
          <a:bodyPr anchor="b"/>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73152" y="6400800"/>
            <a:ext cx="3200400" cy="283800"/>
          </a:xfrm>
        </p:spPr>
        <p:txBody>
          <a:bodyPr/>
          <a:lstStyle/>
          <a:p>
            <a:fld id="{530820CF-B880-4189-942D-D702A7CBA730}" type="datetimeFigureOut">
              <a:rPr lang="zh-CN" altLang="en-US" smtClean="0"/>
              <a:t>2016/7/12</a:t>
            </a:fld>
            <a:endParaRPr lang="zh-CN" altLang="en-US"/>
          </a:p>
        </p:txBody>
      </p:sp>
      <p:sp>
        <p:nvSpPr>
          <p:cNvPr id="5" name="页脚占位符 4"/>
          <p:cNvSpPr>
            <a:spLocks noGrp="1"/>
          </p:cNvSpPr>
          <p:nvPr>
            <p:ph type="ftr" sz="quarter" idx="11"/>
          </p:nvPr>
        </p:nvSpPr>
        <p:spPr>
          <a:xfrm>
            <a:off x="5330952" y="6400800"/>
            <a:ext cx="3733800" cy="283800"/>
          </a:xfr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nvSpPr>
        <p:spPr>
          <a:xfrm>
            <a:off x="685800" y="3143248"/>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2786050" y="1053546"/>
            <a:ext cx="5904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6400800" cy="685800"/>
          </a:xfrm>
        </p:spPr>
        <p:txBody>
          <a:bodyPr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206" y="274638"/>
            <a:ext cx="1471594" cy="6011882"/>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686568" cy="6011882"/>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矩形 6"/>
          <p:cNvSpPr/>
          <p:nvPr/>
        </p:nvSpPr>
        <p:spPr>
          <a:xfrm>
            <a:off x="0" y="6678000"/>
            <a:ext cx="9144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占位符 1"/>
          <p:cNvSpPr>
            <a:spLocks noGrp="1"/>
          </p:cNvSpPr>
          <p:nvPr>
            <p:ph type="title"/>
          </p:nvPr>
        </p:nvSpPr>
        <p:spPr>
          <a:xfrm>
            <a:off x="457200" y="274638"/>
            <a:ext cx="82296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686320"/>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76200" y="6400800"/>
            <a:ext cx="32004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fld id="{530820CF-B880-4189-942D-D702A7CBA730}" type="datetimeFigureOut">
              <a:rPr lang="zh-CN" altLang="en-US" smtClean="0"/>
              <a:t>2016/7/12</a:t>
            </a:fld>
            <a:endParaRPr lang="zh-CN" altLang="en-US"/>
          </a:p>
        </p:txBody>
      </p:sp>
      <p:sp>
        <p:nvSpPr>
          <p:cNvPr id="5" name="页脚占位符 4"/>
          <p:cNvSpPr>
            <a:spLocks noGrp="1"/>
          </p:cNvSpPr>
          <p:nvPr>
            <p:ph type="ftr" sz="quarter" idx="3"/>
          </p:nvPr>
        </p:nvSpPr>
        <p:spPr>
          <a:xfrm>
            <a:off x="5334000" y="6400800"/>
            <a:ext cx="37338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zh-CN" altLang="en-US"/>
          </a:p>
        </p:txBody>
      </p:sp>
      <p:sp>
        <p:nvSpPr>
          <p:cNvPr id="6" name="灯片编号占位符 5"/>
          <p:cNvSpPr>
            <a:spLocks noGrp="1"/>
          </p:cNvSpPr>
          <p:nvPr>
            <p:ph type="sldNum" sz="quarter" idx="4"/>
          </p:nvPr>
        </p:nvSpPr>
        <p:spPr>
          <a:xfrm>
            <a:off x="4114800" y="6400800"/>
            <a:ext cx="9144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0C913308-F349-4B6D-A68A-DD1791B4A57B}" type="slidenum">
              <a:rPr lang="zh-CN" altLang="en-US" smtClean="0"/>
              <a:t>‹#›</a:t>
            </a:fld>
            <a:endParaRPr lang="zh-CN" altLang="en-US"/>
          </a:p>
        </p:txBody>
      </p:sp>
      <p:sp>
        <p:nvSpPr>
          <p:cNvPr id="8" name="矩形 7"/>
          <p:cNvSpPr/>
          <p:nvPr/>
        </p:nvSpPr>
        <p:spPr>
          <a:xfrm>
            <a:off x="0" y="0"/>
            <a:ext cx="9144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55576" y="1124744"/>
            <a:ext cx="7772400" cy="2880320"/>
          </a:xfrm>
        </p:spPr>
        <p:txBody>
          <a:bodyPr>
            <a:normAutofit/>
          </a:bodyPr>
          <a:lstStyle/>
          <a:p>
            <a:r>
              <a:rPr lang="en-US" altLang="zh-CN" dirty="0" smtClean="0"/>
              <a:t>《</a:t>
            </a:r>
            <a:r>
              <a:rPr lang="zh-CN" altLang="en-US" dirty="0" smtClean="0"/>
              <a:t>中国兽药典</a:t>
            </a:r>
            <a:r>
              <a:rPr lang="en-US" altLang="zh-CN" dirty="0" smtClean="0"/>
              <a:t>》</a:t>
            </a:r>
            <a:r>
              <a:rPr lang="zh-CN" altLang="en-US" dirty="0" smtClean="0"/>
              <a:t>二〇一五年版</a:t>
            </a:r>
            <a:r>
              <a:rPr lang="en-US" altLang="zh-CN" dirty="0" smtClean="0"/>
              <a:t/>
            </a:r>
            <a:br>
              <a:rPr lang="en-US" altLang="zh-CN" dirty="0" smtClean="0"/>
            </a:br>
            <a:r>
              <a:rPr lang="en-US" altLang="zh-CN" dirty="0" smtClean="0"/>
              <a:t/>
            </a:r>
            <a:br>
              <a:rPr lang="en-US" altLang="zh-CN" dirty="0" smtClean="0"/>
            </a:br>
            <a:r>
              <a:rPr lang="zh-CN" altLang="en-US" dirty="0"/>
              <a:t>一</a:t>
            </a:r>
            <a:r>
              <a:rPr lang="zh-CN" altLang="en-US" dirty="0" smtClean="0"/>
              <a:t>部   解读</a:t>
            </a:r>
            <a:endParaRPr lang="zh-CN" altLang="en-US" dirty="0"/>
          </a:p>
        </p:txBody>
      </p:sp>
      <p:sp>
        <p:nvSpPr>
          <p:cNvPr id="3" name="副标题 2"/>
          <p:cNvSpPr>
            <a:spLocks noGrp="1"/>
          </p:cNvSpPr>
          <p:nvPr>
            <p:ph type="subTitle" idx="1"/>
          </p:nvPr>
        </p:nvSpPr>
        <p:spPr>
          <a:xfrm>
            <a:off x="1547664" y="4149080"/>
            <a:ext cx="6400800" cy="769640"/>
          </a:xfrm>
        </p:spPr>
        <p:txBody>
          <a:bodyPr/>
          <a:lstStyle/>
          <a:p>
            <a:r>
              <a:rPr lang="zh-CN" altLang="en-US" dirty="0" smtClean="0">
                <a:solidFill>
                  <a:schemeClr val="tx1"/>
                </a:solidFill>
                <a:latin typeface="楷体" pitchFamily="49" charset="-122"/>
                <a:ea typeface="楷体" pitchFamily="49" charset="-122"/>
              </a:rPr>
              <a:t>中国兽医药品监察所  于晓辉</a:t>
            </a:r>
            <a:endParaRPr lang="zh-CN" altLang="en-US" dirty="0">
              <a:solidFill>
                <a:schemeClr val="tx1"/>
              </a:solidFill>
              <a:latin typeface="楷体" pitchFamily="49" charset="-122"/>
              <a:ea typeface="楷体" pitchFamily="49" charset="-122"/>
            </a:endParaRPr>
          </a:p>
        </p:txBody>
      </p:sp>
    </p:spTree>
    <p:extLst>
      <p:ext uri="{BB962C8B-B14F-4D97-AF65-F5344CB8AC3E}">
        <p14:creationId xmlns:p14="http://schemas.microsoft.com/office/powerpoint/2010/main" val="2637023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内容概况</a:t>
            </a:r>
            <a:endParaRPr lang="zh-CN" altLang="en-US" dirty="0"/>
          </a:p>
        </p:txBody>
      </p:sp>
      <p:sp>
        <p:nvSpPr>
          <p:cNvPr id="3" name="内容占位符 2"/>
          <p:cNvSpPr>
            <a:spLocks noGrp="1"/>
          </p:cNvSpPr>
          <p:nvPr>
            <p:ph idx="1"/>
          </p:nvPr>
        </p:nvSpPr>
        <p:spPr/>
        <p:txBody>
          <a:bodyPr/>
          <a:lstStyle/>
          <a:p>
            <a:pPr marL="0" indent="0">
              <a:lnSpc>
                <a:spcPts val="4600"/>
              </a:lnSpc>
              <a:buNone/>
            </a:pPr>
            <a:r>
              <a:rPr lang="zh-CN" altLang="en-US" dirty="0"/>
              <a:t> </a:t>
            </a:r>
            <a:r>
              <a:rPr lang="zh-CN" altLang="en-US" dirty="0" smtClean="0"/>
              <a:t>   * 凡例</a:t>
            </a:r>
            <a:endParaRPr lang="en-US" altLang="zh-CN" dirty="0" smtClean="0"/>
          </a:p>
          <a:p>
            <a:pPr marL="0" indent="0">
              <a:lnSpc>
                <a:spcPts val="4600"/>
              </a:lnSpc>
              <a:buNone/>
            </a:pPr>
            <a:r>
              <a:rPr lang="en-US" altLang="zh-CN" dirty="0"/>
              <a:t> </a:t>
            </a:r>
            <a:r>
              <a:rPr lang="en-US" altLang="zh-CN" dirty="0" smtClean="0"/>
              <a:t>   </a:t>
            </a:r>
            <a:r>
              <a:rPr lang="zh-CN" altLang="en-US" dirty="0" smtClean="0"/>
              <a:t>* 紫外可见分光光度法</a:t>
            </a:r>
            <a:endParaRPr lang="en-US" altLang="zh-CN" dirty="0" smtClean="0"/>
          </a:p>
          <a:p>
            <a:pPr marL="0" indent="0">
              <a:lnSpc>
                <a:spcPts val="4600"/>
              </a:lnSpc>
              <a:buNone/>
            </a:pPr>
            <a:r>
              <a:rPr lang="en-US" altLang="zh-CN" dirty="0"/>
              <a:t> </a:t>
            </a:r>
            <a:r>
              <a:rPr lang="en-US" altLang="zh-CN" dirty="0" smtClean="0"/>
              <a:t>   </a:t>
            </a:r>
            <a:r>
              <a:rPr lang="zh-CN" altLang="en-US" dirty="0" smtClean="0"/>
              <a:t>* 高效液相色谱法</a:t>
            </a:r>
            <a:endParaRPr lang="en-US" altLang="zh-CN" dirty="0" smtClean="0"/>
          </a:p>
          <a:p>
            <a:pPr marL="0" indent="0">
              <a:lnSpc>
                <a:spcPts val="4600"/>
              </a:lnSpc>
              <a:buNone/>
            </a:pPr>
            <a:r>
              <a:rPr lang="en-US" altLang="zh-CN" dirty="0"/>
              <a:t> </a:t>
            </a:r>
            <a:r>
              <a:rPr lang="en-US" altLang="zh-CN" dirty="0" smtClean="0"/>
              <a:t>   </a:t>
            </a:r>
            <a:r>
              <a:rPr lang="zh-CN" altLang="en-US" dirty="0" smtClean="0"/>
              <a:t>* 气相色谱法</a:t>
            </a:r>
            <a:endParaRPr lang="en-US" altLang="zh-CN" dirty="0" smtClean="0"/>
          </a:p>
          <a:p>
            <a:pPr marL="0" indent="0">
              <a:lnSpc>
                <a:spcPts val="4600"/>
              </a:lnSpc>
              <a:buNone/>
            </a:pPr>
            <a:r>
              <a:rPr lang="en-US" altLang="zh-CN" dirty="0"/>
              <a:t> </a:t>
            </a:r>
            <a:r>
              <a:rPr lang="en-US" altLang="zh-CN" dirty="0" smtClean="0"/>
              <a:t>   </a:t>
            </a:r>
            <a:r>
              <a:rPr lang="zh-CN" altLang="en-US" dirty="0" smtClean="0"/>
              <a:t>* 兽药质量标准分析方法验证指导原则</a:t>
            </a:r>
            <a:endParaRPr lang="zh-CN" altLang="en-US" dirty="0"/>
          </a:p>
        </p:txBody>
      </p:sp>
    </p:spTree>
    <p:extLst>
      <p:ext uri="{BB962C8B-B14F-4D97-AF65-F5344CB8AC3E}">
        <p14:creationId xmlns:p14="http://schemas.microsoft.com/office/powerpoint/2010/main" val="3756738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92500"/>
          </a:bodyPr>
          <a:lstStyle/>
          <a:p>
            <a:pPr marL="0" indent="0">
              <a:lnSpc>
                <a:spcPts val="4600"/>
              </a:lnSpc>
              <a:buNone/>
            </a:pPr>
            <a:r>
              <a:rPr lang="zh-CN" altLang="en-US" dirty="0" smtClean="0"/>
              <a:t>    </a:t>
            </a:r>
            <a:r>
              <a:rPr lang="zh-CN" altLang="en-US" sz="3000" dirty="0" smtClean="0"/>
              <a:t>三</a:t>
            </a:r>
            <a:r>
              <a:rPr lang="zh-CN" altLang="en-US" sz="3000" dirty="0"/>
              <a:t>、凡例是为正确使用</a:t>
            </a:r>
            <a:r>
              <a:rPr lang="en-US" altLang="zh-CN" sz="3000" dirty="0"/>
              <a:t>《</a:t>
            </a:r>
            <a:r>
              <a:rPr lang="zh-CN" altLang="en-US" sz="3000" dirty="0"/>
              <a:t>中国兽药典</a:t>
            </a:r>
            <a:r>
              <a:rPr lang="en-US" altLang="zh-CN" sz="3000" dirty="0"/>
              <a:t>》</a:t>
            </a:r>
            <a:r>
              <a:rPr lang="zh-CN" altLang="en-US" sz="3000" dirty="0"/>
              <a:t>进行兽药质量检定的基本原则，是对</a:t>
            </a:r>
            <a:r>
              <a:rPr lang="en-US" altLang="zh-CN" sz="3000" dirty="0"/>
              <a:t>《</a:t>
            </a:r>
            <a:r>
              <a:rPr lang="zh-CN" altLang="en-US" sz="3000" dirty="0"/>
              <a:t>中国兽药典</a:t>
            </a:r>
            <a:r>
              <a:rPr lang="en-US" altLang="zh-CN" sz="3000" dirty="0"/>
              <a:t>》</a:t>
            </a:r>
            <a:r>
              <a:rPr lang="zh-CN" altLang="en-US" sz="3000" dirty="0"/>
              <a:t>正文、附录及与兽药质量检定有关的共性问题的统一规定</a:t>
            </a:r>
            <a:r>
              <a:rPr lang="zh-CN" altLang="en-US" sz="3000" dirty="0" smtClean="0"/>
              <a:t>。</a:t>
            </a:r>
            <a:endParaRPr lang="en-US" altLang="zh-CN" sz="3000" dirty="0" smtClean="0"/>
          </a:p>
          <a:p>
            <a:pPr marL="0" indent="0">
              <a:lnSpc>
                <a:spcPts val="4600"/>
              </a:lnSpc>
              <a:buNone/>
            </a:pPr>
            <a:r>
              <a:rPr lang="zh-CN" altLang="en-US" sz="3000" dirty="0" smtClean="0">
                <a:latin typeface="华文楷体" pitchFamily="2" charset="-122"/>
                <a:ea typeface="华文楷体" pitchFamily="2" charset="-122"/>
              </a:rPr>
              <a:t>    凡例</a:t>
            </a:r>
            <a:r>
              <a:rPr lang="zh-CN" altLang="en-US" sz="3000" dirty="0">
                <a:latin typeface="华文楷体" pitchFamily="2" charset="-122"/>
                <a:ea typeface="华文楷体" pitchFamily="2" charset="-122"/>
              </a:rPr>
              <a:t>是解释和正确使用</a:t>
            </a:r>
            <a:r>
              <a:rPr lang="en-US" altLang="zh-CN" sz="3000" dirty="0">
                <a:latin typeface="华文楷体" pitchFamily="2" charset="-122"/>
                <a:ea typeface="华文楷体" pitchFamily="2" charset="-122"/>
              </a:rPr>
              <a:t>《</a:t>
            </a:r>
            <a:r>
              <a:rPr lang="zh-CN" altLang="en-US" sz="3000" dirty="0">
                <a:latin typeface="华文楷体" pitchFamily="2" charset="-122"/>
                <a:ea typeface="华文楷体" pitchFamily="2" charset="-122"/>
              </a:rPr>
              <a:t>中国兽药典</a:t>
            </a:r>
            <a:r>
              <a:rPr lang="en-US" altLang="zh-CN" sz="3000" dirty="0">
                <a:latin typeface="华文楷体" pitchFamily="2" charset="-122"/>
                <a:ea typeface="华文楷体" pitchFamily="2" charset="-122"/>
              </a:rPr>
              <a:t>》</a:t>
            </a:r>
            <a:r>
              <a:rPr lang="zh-CN" altLang="en-US" sz="3000" dirty="0">
                <a:latin typeface="华文楷体" pitchFamily="2" charset="-122"/>
                <a:ea typeface="华文楷体" pitchFamily="2" charset="-122"/>
              </a:rPr>
              <a:t>进行质量检定的基本原则，并把正文品种、附录及质量检定有关的共性问题加以规定，避免在全书中重复说明。凡例中的有关规定具有法定的约束力。</a:t>
            </a:r>
          </a:p>
        </p:txBody>
      </p:sp>
    </p:spTree>
    <p:extLst>
      <p:ext uri="{BB962C8B-B14F-4D97-AF65-F5344CB8AC3E}">
        <p14:creationId xmlns:p14="http://schemas.microsoft.com/office/powerpoint/2010/main" val="901977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lstStyle/>
          <a:p>
            <a:pPr marL="0" indent="0">
              <a:lnSpc>
                <a:spcPts val="4600"/>
              </a:lnSpc>
              <a:buNone/>
            </a:pPr>
            <a:r>
              <a:rPr lang="zh-CN" altLang="en-US" dirty="0" smtClean="0"/>
              <a:t>    </a:t>
            </a:r>
            <a:r>
              <a:rPr lang="zh-CN" altLang="en-US" sz="3000" dirty="0" smtClean="0"/>
              <a:t>二、兽药</a:t>
            </a:r>
            <a:r>
              <a:rPr lang="zh-CN" altLang="en-US" sz="3000" dirty="0"/>
              <a:t>典收载的凡例、附录对兽药典以外的其他兽用化学、抗生素、生化药品等国家标准具同等效力</a:t>
            </a:r>
            <a:r>
              <a:rPr lang="zh-CN" altLang="en-US" sz="3000" dirty="0" smtClean="0"/>
              <a:t>。</a:t>
            </a:r>
            <a:endParaRPr lang="en-US" altLang="zh-CN" sz="3000" dirty="0" smtClean="0"/>
          </a:p>
          <a:p>
            <a:pPr marL="0" indent="0">
              <a:lnSpc>
                <a:spcPts val="4600"/>
              </a:lnSpc>
              <a:buNone/>
            </a:pPr>
            <a:r>
              <a:rPr lang="zh-CN" altLang="en-US" sz="3000" dirty="0" smtClean="0">
                <a:latin typeface="华文楷体" pitchFamily="2" charset="-122"/>
                <a:ea typeface="华文楷体" pitchFamily="2" charset="-122"/>
              </a:rPr>
              <a:t>    </a:t>
            </a:r>
            <a:r>
              <a:rPr lang="zh-CN" altLang="en-US" sz="2600" dirty="0" smtClean="0">
                <a:latin typeface="华文楷体" pitchFamily="2" charset="-122"/>
                <a:ea typeface="华文楷体" pitchFamily="2" charset="-122"/>
              </a:rPr>
              <a:t>其他</a:t>
            </a:r>
            <a:r>
              <a:rPr lang="zh-CN" altLang="en-US" sz="2600" dirty="0">
                <a:latin typeface="华文楷体" pitchFamily="2" charset="-122"/>
                <a:ea typeface="华文楷体" pitchFamily="2" charset="-122"/>
              </a:rPr>
              <a:t>国家标准</a:t>
            </a:r>
            <a:r>
              <a:rPr lang="zh-CN" altLang="en-US" sz="2600" dirty="0" smtClean="0">
                <a:latin typeface="华文楷体" pitchFamily="2" charset="-122"/>
                <a:ea typeface="华文楷体" pitchFamily="2" charset="-122"/>
              </a:rPr>
              <a:t>：</a:t>
            </a:r>
            <a:r>
              <a:rPr lang="en-US" altLang="zh-CN" sz="2600" dirty="0" smtClean="0">
                <a:latin typeface="华文楷体" pitchFamily="2" charset="-122"/>
                <a:ea typeface="华文楷体" pitchFamily="2" charset="-122"/>
              </a:rPr>
              <a:t>《</a:t>
            </a:r>
            <a:r>
              <a:rPr lang="zh-CN" altLang="en-US" sz="2600" dirty="0" smtClean="0">
                <a:latin typeface="华文楷体" pitchFamily="2" charset="-122"/>
                <a:ea typeface="华文楷体" pitchFamily="2" charset="-122"/>
              </a:rPr>
              <a:t>兽药国家标准 化学药品、中药卷</a:t>
            </a:r>
            <a:r>
              <a:rPr lang="en-US" altLang="zh-CN" sz="2600" dirty="0" smtClean="0">
                <a:latin typeface="华文楷体" pitchFamily="2" charset="-122"/>
                <a:ea typeface="华文楷体" pitchFamily="2" charset="-122"/>
              </a:rPr>
              <a:t>》</a:t>
            </a:r>
            <a:r>
              <a:rPr lang="zh-CN" altLang="en-US" sz="2600" dirty="0">
                <a:latin typeface="华文楷体" pitchFamily="2" charset="-122"/>
                <a:ea typeface="华文楷体" pitchFamily="2" charset="-122"/>
              </a:rPr>
              <a:t>第一</a:t>
            </a:r>
            <a:r>
              <a:rPr lang="zh-CN" altLang="en-US" sz="2600" dirty="0" smtClean="0">
                <a:latin typeface="华文楷体" pitchFamily="2" charset="-122"/>
                <a:ea typeface="华文楷体" pitchFamily="2" charset="-122"/>
              </a:rPr>
              <a:t>册、</a:t>
            </a:r>
            <a:r>
              <a:rPr lang="en-US" altLang="zh-CN" sz="2600" dirty="0" smtClean="0">
                <a:latin typeface="华文楷体" pitchFamily="2" charset="-122"/>
                <a:ea typeface="华文楷体" pitchFamily="2" charset="-122"/>
              </a:rPr>
              <a:t>《</a:t>
            </a:r>
            <a:r>
              <a:rPr lang="zh-CN" altLang="en-US" sz="2600" dirty="0" smtClean="0">
                <a:latin typeface="华文楷体" pitchFamily="2" charset="-122"/>
                <a:ea typeface="华文楷体" pitchFamily="2" charset="-122"/>
              </a:rPr>
              <a:t>兽药国家标准汇编</a:t>
            </a:r>
            <a:r>
              <a:rPr lang="en-US" altLang="zh-CN" sz="2600" dirty="0" smtClean="0">
                <a:latin typeface="华文楷体" pitchFamily="2" charset="-122"/>
                <a:ea typeface="华文楷体" pitchFamily="2" charset="-122"/>
              </a:rPr>
              <a:t>》</a:t>
            </a:r>
            <a:r>
              <a:rPr lang="zh-CN" altLang="en-US" sz="2600" dirty="0" smtClean="0">
                <a:latin typeface="华文楷体" pitchFamily="2" charset="-122"/>
                <a:ea typeface="华文楷体" pitchFamily="2" charset="-122"/>
              </a:rPr>
              <a:t>（兽药地方标准上升国家标准 第一、</a:t>
            </a:r>
            <a:r>
              <a:rPr lang="zh-CN" altLang="en-US" sz="2600" dirty="0">
                <a:latin typeface="华文楷体" pitchFamily="2" charset="-122"/>
                <a:ea typeface="华文楷体" pitchFamily="2" charset="-122"/>
              </a:rPr>
              <a:t>二、三册）、</a:t>
            </a:r>
            <a:r>
              <a:rPr lang="en-US" altLang="zh-CN" sz="2600" dirty="0" smtClean="0">
                <a:latin typeface="华文楷体" pitchFamily="2" charset="-122"/>
                <a:ea typeface="华文楷体" pitchFamily="2" charset="-122"/>
              </a:rPr>
              <a:t>《</a:t>
            </a:r>
            <a:r>
              <a:rPr lang="zh-CN" altLang="en-US" sz="2600" dirty="0" smtClean="0">
                <a:latin typeface="华文楷体" pitchFamily="2" charset="-122"/>
                <a:ea typeface="华文楷体" pitchFamily="2" charset="-122"/>
              </a:rPr>
              <a:t>进口兽药质量标准</a:t>
            </a:r>
            <a:r>
              <a:rPr lang="en-US" altLang="zh-CN" sz="2600" dirty="0" smtClean="0">
                <a:latin typeface="华文楷体" pitchFamily="2" charset="-122"/>
                <a:ea typeface="华文楷体" pitchFamily="2" charset="-122"/>
              </a:rPr>
              <a:t>》</a:t>
            </a:r>
            <a:r>
              <a:rPr lang="zh-CN" altLang="en-US" sz="2600" dirty="0">
                <a:latin typeface="华文楷体" pitchFamily="2" charset="-122"/>
                <a:ea typeface="华文楷体" pitchFamily="2" charset="-122"/>
              </a:rPr>
              <a:t>、农业部</a:t>
            </a:r>
            <a:r>
              <a:rPr lang="zh-CN" altLang="en-US" sz="2600" dirty="0" smtClean="0">
                <a:latin typeface="华文楷体" pitchFamily="2" charset="-122"/>
                <a:ea typeface="华文楷体" pitchFamily="2" charset="-122"/>
              </a:rPr>
              <a:t>公告（未成册）等未收载在</a:t>
            </a:r>
            <a:r>
              <a:rPr lang="zh-CN" altLang="en-US" sz="2600" dirty="0">
                <a:latin typeface="华文楷体" pitchFamily="2" charset="-122"/>
                <a:ea typeface="华文楷体" pitchFamily="2" charset="-122"/>
              </a:rPr>
              <a:t>本版兽药典中的</a:t>
            </a:r>
            <a:r>
              <a:rPr lang="zh-CN" altLang="en-US" sz="2600" dirty="0" smtClean="0">
                <a:latin typeface="华文楷体" pitchFamily="2" charset="-122"/>
                <a:ea typeface="华文楷体" pitchFamily="2" charset="-122"/>
              </a:rPr>
              <a:t>标准。</a:t>
            </a:r>
            <a:endParaRPr lang="zh-CN" altLang="en-US" sz="2600" dirty="0">
              <a:latin typeface="华文楷体" pitchFamily="2" charset="-122"/>
              <a:ea typeface="华文楷体" pitchFamily="2" charset="-122"/>
            </a:endParaRPr>
          </a:p>
          <a:p>
            <a:pPr marL="0" indent="0">
              <a:buNone/>
            </a:pPr>
            <a:endParaRPr lang="zh-CN" altLang="en-US" dirty="0"/>
          </a:p>
        </p:txBody>
      </p:sp>
    </p:spTree>
    <p:extLst>
      <p:ext uri="{BB962C8B-B14F-4D97-AF65-F5344CB8AC3E}">
        <p14:creationId xmlns:p14="http://schemas.microsoft.com/office/powerpoint/2010/main" val="14691466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85000" lnSpcReduction="20000"/>
          </a:bodyPr>
          <a:lstStyle/>
          <a:p>
            <a:pPr marL="0" indent="0">
              <a:lnSpc>
                <a:spcPct val="150000"/>
              </a:lnSpc>
              <a:buNone/>
            </a:pPr>
            <a:r>
              <a:rPr lang="en-US" altLang="zh-CN" sz="2800" dirty="0">
                <a:latin typeface="楷体" pitchFamily="49" charset="-122"/>
                <a:ea typeface="楷体" pitchFamily="49" charset="-122"/>
              </a:rPr>
              <a:t>【</a:t>
            </a:r>
            <a:r>
              <a:rPr lang="zh-CN" altLang="en-US" sz="2800" dirty="0" smtClean="0">
                <a:latin typeface="楷体" pitchFamily="49" charset="-122"/>
                <a:ea typeface="楷体" pitchFamily="49" charset="-122"/>
              </a:rPr>
              <a:t>氢氧化铝</a:t>
            </a:r>
            <a:r>
              <a:rPr lang="en-US" altLang="zh-CN" sz="2800" dirty="0" smtClean="0">
                <a:latin typeface="楷体" pitchFamily="49" charset="-122"/>
                <a:ea typeface="楷体" pitchFamily="49" charset="-122"/>
              </a:rPr>
              <a:t>/</a:t>
            </a:r>
            <a:r>
              <a:rPr lang="zh-CN" altLang="en-US" sz="2800" dirty="0">
                <a:latin typeface="楷体" pitchFamily="49" charset="-122"/>
                <a:ea typeface="楷体" pitchFamily="49" charset="-122"/>
              </a:rPr>
              <a:t>铝离子</a:t>
            </a:r>
            <a:r>
              <a:rPr lang="zh-CN" altLang="en-US" sz="2800" dirty="0" smtClean="0">
                <a:latin typeface="楷体" pitchFamily="49" charset="-122"/>
                <a:ea typeface="楷体" pitchFamily="49" charset="-122"/>
              </a:rPr>
              <a:t>含量测定</a:t>
            </a:r>
            <a:r>
              <a:rPr lang="en-US" altLang="zh-CN" sz="2800" dirty="0" smtClean="0">
                <a:latin typeface="楷体" pitchFamily="49" charset="-122"/>
                <a:ea typeface="楷体" pitchFamily="49" charset="-122"/>
              </a:rPr>
              <a:t>】</a:t>
            </a:r>
          </a:p>
          <a:p>
            <a:pPr marL="0" indent="0">
              <a:lnSpc>
                <a:spcPct val="150000"/>
              </a:lnSpc>
              <a:buNone/>
            </a:pPr>
            <a:r>
              <a:rPr lang="zh-CN" altLang="en-US" sz="2800" dirty="0" smtClean="0">
                <a:latin typeface="楷体" pitchFamily="49" charset="-122"/>
                <a:ea typeface="楷体" pitchFamily="49" charset="-122"/>
              </a:rPr>
              <a:t>   </a:t>
            </a:r>
            <a:r>
              <a:rPr lang="zh-CN" altLang="en-US" sz="2800" dirty="0" smtClean="0">
                <a:latin typeface="Times New Roman" pitchFamily="18" charset="0"/>
                <a:ea typeface="楷体" pitchFamily="49" charset="-122"/>
                <a:cs typeface="Times New Roman" pitchFamily="18" charset="0"/>
              </a:rPr>
              <a:t>精确</a:t>
            </a:r>
            <a:r>
              <a:rPr lang="zh-CN" altLang="en-US" sz="2800" dirty="0">
                <a:latin typeface="Times New Roman" pitchFamily="18" charset="0"/>
                <a:ea typeface="楷体" pitchFamily="49" charset="-122"/>
                <a:cs typeface="Times New Roman" pitchFamily="18" charset="0"/>
              </a:rPr>
              <a:t>量取样品液</a:t>
            </a:r>
            <a:r>
              <a:rPr lang="en-US" altLang="zh-CN" sz="2800" dirty="0">
                <a:latin typeface="Times New Roman" pitchFamily="18" charset="0"/>
                <a:ea typeface="楷体" pitchFamily="49" charset="-122"/>
                <a:cs typeface="Times New Roman" pitchFamily="18" charset="0"/>
              </a:rPr>
              <a:t>5ml</a:t>
            </a:r>
            <a:r>
              <a:rPr lang="zh-CN" altLang="en-US" sz="2800" dirty="0">
                <a:latin typeface="Times New Roman" pitchFamily="18" charset="0"/>
                <a:ea typeface="楷体" pitchFamily="49" charset="-122"/>
                <a:cs typeface="Times New Roman" pitchFamily="18" charset="0"/>
              </a:rPr>
              <a:t>，置</a:t>
            </a:r>
            <a:r>
              <a:rPr lang="en-US" altLang="zh-CN" sz="2800" dirty="0">
                <a:latin typeface="Times New Roman" pitchFamily="18" charset="0"/>
                <a:ea typeface="楷体" pitchFamily="49" charset="-122"/>
                <a:cs typeface="Times New Roman" pitchFamily="18" charset="0"/>
              </a:rPr>
              <a:t>250ml</a:t>
            </a:r>
            <a:r>
              <a:rPr lang="zh-CN" altLang="en-US" sz="2800" dirty="0">
                <a:latin typeface="Times New Roman" pitchFamily="18" charset="0"/>
                <a:ea typeface="楷体" pitchFamily="49" charset="-122"/>
                <a:cs typeface="Times New Roman" pitchFamily="18" charset="0"/>
              </a:rPr>
              <a:t>三角瓶中，加</a:t>
            </a:r>
            <a:r>
              <a:rPr lang="en-US" altLang="zh-CN" sz="2800" dirty="0">
                <a:latin typeface="Times New Roman" pitchFamily="18" charset="0"/>
                <a:ea typeface="楷体" pitchFamily="49" charset="-122"/>
                <a:cs typeface="Times New Roman" pitchFamily="18" charset="0"/>
              </a:rPr>
              <a:t>0.95mol/L</a:t>
            </a:r>
            <a:r>
              <a:rPr lang="zh-CN" altLang="en-US" sz="2800" dirty="0">
                <a:latin typeface="Times New Roman" pitchFamily="18" charset="0"/>
                <a:ea typeface="楷体" pitchFamily="49" charset="-122"/>
                <a:cs typeface="Times New Roman" pitchFamily="18" charset="0"/>
              </a:rPr>
              <a:t>的磷酸溶液</a:t>
            </a:r>
            <a:r>
              <a:rPr lang="en-US" altLang="zh-CN" sz="2800" dirty="0">
                <a:latin typeface="Times New Roman" pitchFamily="18" charset="0"/>
                <a:ea typeface="楷体" pitchFamily="49" charset="-122"/>
                <a:cs typeface="Times New Roman" pitchFamily="18" charset="0"/>
              </a:rPr>
              <a:t>1.5ml</a:t>
            </a:r>
            <a:r>
              <a:rPr lang="zh-CN" altLang="en-US" sz="2800" dirty="0">
                <a:latin typeface="Times New Roman" pitchFamily="18" charset="0"/>
                <a:ea typeface="楷体" pitchFamily="49" charset="-122"/>
                <a:cs typeface="Times New Roman" pitchFamily="18" charset="0"/>
              </a:rPr>
              <a:t>，使完全溶解。加</a:t>
            </a:r>
            <a:r>
              <a:rPr lang="en-US" altLang="zh-CN" sz="2800" dirty="0">
                <a:latin typeface="Times New Roman" pitchFamily="18" charset="0"/>
                <a:ea typeface="楷体" pitchFamily="49" charset="-122"/>
                <a:cs typeface="Times New Roman" pitchFamily="18" charset="0"/>
              </a:rPr>
              <a:t>0.05mol/L</a:t>
            </a:r>
            <a:r>
              <a:rPr lang="zh-CN" altLang="en-US" sz="2800" dirty="0">
                <a:latin typeface="Times New Roman" pitchFamily="18" charset="0"/>
                <a:ea typeface="楷体" pitchFamily="49" charset="-122"/>
                <a:cs typeface="Times New Roman" pitchFamily="18" charset="0"/>
              </a:rPr>
              <a:t>的</a:t>
            </a:r>
            <a:r>
              <a:rPr lang="en-US" altLang="zh-CN" sz="2800" dirty="0">
                <a:latin typeface="Times New Roman" pitchFamily="18" charset="0"/>
                <a:ea typeface="楷体" pitchFamily="49" charset="-122"/>
                <a:cs typeface="Times New Roman" pitchFamily="18" charset="0"/>
              </a:rPr>
              <a:t>EDTA</a:t>
            </a:r>
            <a:r>
              <a:rPr lang="zh-CN" altLang="en-US" sz="2800" dirty="0">
                <a:latin typeface="Times New Roman" pitchFamily="18" charset="0"/>
                <a:ea typeface="楷体" pitchFamily="49" charset="-122"/>
                <a:cs typeface="Times New Roman" pitchFamily="18" charset="0"/>
              </a:rPr>
              <a:t>标准溶液</a:t>
            </a:r>
            <a:r>
              <a:rPr lang="en-US" altLang="zh-CN" sz="2800" dirty="0">
                <a:latin typeface="Times New Roman" pitchFamily="18" charset="0"/>
                <a:ea typeface="楷体" pitchFamily="49" charset="-122"/>
                <a:cs typeface="Times New Roman" pitchFamily="18" charset="0"/>
              </a:rPr>
              <a:t>10ml</a:t>
            </a:r>
            <a:r>
              <a:rPr lang="zh-CN" altLang="en-US" sz="2800" dirty="0">
                <a:latin typeface="Times New Roman" pitchFamily="18" charset="0"/>
                <a:ea typeface="楷体" pitchFamily="49" charset="-122"/>
                <a:cs typeface="Times New Roman" pitchFamily="18" charset="0"/>
              </a:rPr>
              <a:t>、</a:t>
            </a:r>
            <a:r>
              <a:rPr lang="en-US" altLang="zh-CN" sz="2800" dirty="0">
                <a:latin typeface="Times New Roman" pitchFamily="18" charset="0"/>
                <a:ea typeface="楷体" pitchFamily="49" charset="-122"/>
                <a:cs typeface="Times New Roman" pitchFamily="18" charset="0"/>
              </a:rPr>
              <a:t>pH4.5</a:t>
            </a:r>
            <a:r>
              <a:rPr lang="zh-CN" altLang="en-US" sz="2800" dirty="0">
                <a:latin typeface="Times New Roman" pitchFamily="18" charset="0"/>
                <a:ea typeface="楷体" pitchFamily="49" charset="-122"/>
                <a:cs typeface="Times New Roman" pitchFamily="18" charset="0"/>
              </a:rPr>
              <a:t>醋酸铵缓冲液</a:t>
            </a:r>
            <a:r>
              <a:rPr lang="en-US" altLang="zh-CN" sz="2800" dirty="0">
                <a:latin typeface="Times New Roman" pitchFamily="18" charset="0"/>
                <a:ea typeface="楷体" pitchFamily="49" charset="-122"/>
                <a:cs typeface="Times New Roman" pitchFamily="18" charset="0"/>
              </a:rPr>
              <a:t>10ml</a:t>
            </a:r>
            <a:r>
              <a:rPr lang="zh-CN" altLang="en-US" sz="2800" dirty="0">
                <a:latin typeface="Times New Roman" pitchFamily="18" charset="0"/>
                <a:ea typeface="楷体" pitchFamily="49" charset="-122"/>
                <a:cs typeface="Times New Roman" pitchFamily="18" charset="0"/>
              </a:rPr>
              <a:t>，于沸水浴中加热</a:t>
            </a:r>
            <a:r>
              <a:rPr lang="en-US" altLang="zh-CN" sz="2800" dirty="0">
                <a:latin typeface="Times New Roman" pitchFamily="18" charset="0"/>
                <a:ea typeface="楷体" pitchFamily="49" charset="-122"/>
                <a:cs typeface="Times New Roman" pitchFamily="18" charset="0"/>
              </a:rPr>
              <a:t>10</a:t>
            </a:r>
            <a:r>
              <a:rPr lang="zh-CN" altLang="en-US" sz="2800" dirty="0">
                <a:latin typeface="Times New Roman" pitchFamily="18" charset="0"/>
                <a:ea typeface="楷体" pitchFamily="49" charset="-122"/>
                <a:cs typeface="Times New Roman" pitchFamily="18" charset="0"/>
              </a:rPr>
              <a:t>分钟，冷却至室温后加</a:t>
            </a:r>
            <a:r>
              <a:rPr lang="en-US" altLang="zh-CN" sz="2800" dirty="0">
                <a:latin typeface="Times New Roman" pitchFamily="18" charset="0"/>
                <a:ea typeface="楷体" pitchFamily="49" charset="-122"/>
                <a:cs typeface="Times New Roman" pitchFamily="18" charset="0"/>
              </a:rPr>
              <a:t>0.1%</a:t>
            </a:r>
            <a:r>
              <a:rPr lang="zh-CN" altLang="en-US" sz="2800" dirty="0">
                <a:latin typeface="Times New Roman" pitchFamily="18" charset="0"/>
                <a:ea typeface="楷体" pitchFamily="49" charset="-122"/>
                <a:cs typeface="Times New Roman" pitchFamily="18" charset="0"/>
              </a:rPr>
              <a:t>二甲酚橙指示剂</a:t>
            </a:r>
            <a:r>
              <a:rPr lang="en-US" altLang="zh-CN" sz="2800" dirty="0">
                <a:latin typeface="Times New Roman" pitchFamily="18" charset="0"/>
                <a:ea typeface="楷体" pitchFamily="49" charset="-122"/>
                <a:cs typeface="Times New Roman" pitchFamily="18" charset="0"/>
              </a:rPr>
              <a:t>1ml</a:t>
            </a:r>
            <a:r>
              <a:rPr lang="zh-CN" altLang="en-US" sz="2800" dirty="0">
                <a:latin typeface="Times New Roman" pitchFamily="18" charset="0"/>
                <a:ea typeface="楷体" pitchFamily="49" charset="-122"/>
                <a:cs typeface="Times New Roman" pitchFamily="18" charset="0"/>
              </a:rPr>
              <a:t>，用</a:t>
            </a:r>
            <a:r>
              <a:rPr lang="en-US" altLang="zh-CN" sz="2800" dirty="0">
                <a:latin typeface="Times New Roman" pitchFamily="18" charset="0"/>
                <a:ea typeface="楷体" pitchFamily="49" charset="-122"/>
                <a:cs typeface="Times New Roman" pitchFamily="18" charset="0"/>
              </a:rPr>
              <a:t>0.025mol/L</a:t>
            </a:r>
            <a:r>
              <a:rPr lang="zh-CN" altLang="en-US" sz="2800" dirty="0">
                <a:latin typeface="Times New Roman" pitchFamily="18" charset="0"/>
                <a:ea typeface="楷体" pitchFamily="49" charset="-122"/>
                <a:cs typeface="Times New Roman" pitchFamily="18" charset="0"/>
              </a:rPr>
              <a:t>锌滴定液滴定，当溶液由亮黄转变为橙色即为滴定终点，记录锌滴定液的用量</a:t>
            </a:r>
            <a:r>
              <a:rPr lang="en-US" altLang="zh-CN" sz="2800" dirty="0">
                <a:latin typeface="Times New Roman" pitchFamily="18" charset="0"/>
                <a:ea typeface="楷体" pitchFamily="49" charset="-122"/>
                <a:cs typeface="Times New Roman" pitchFamily="18" charset="0"/>
              </a:rPr>
              <a:t>X</a:t>
            </a:r>
            <a:r>
              <a:rPr lang="zh-CN" altLang="en-US" sz="2800" dirty="0">
                <a:latin typeface="Times New Roman" pitchFamily="18" charset="0"/>
                <a:ea typeface="楷体" pitchFamily="49" charset="-122"/>
                <a:cs typeface="Times New Roman" pitchFamily="18" charset="0"/>
              </a:rPr>
              <a:t>。同时做一注射用水空白对照，与样品液一样加磷酸溶液、</a:t>
            </a:r>
            <a:r>
              <a:rPr lang="en-US" altLang="zh-CN" sz="2800" dirty="0">
                <a:latin typeface="Times New Roman" pitchFamily="18" charset="0"/>
                <a:ea typeface="楷体" pitchFamily="49" charset="-122"/>
                <a:cs typeface="Times New Roman" pitchFamily="18" charset="0"/>
              </a:rPr>
              <a:t>EDTA</a:t>
            </a:r>
            <a:r>
              <a:rPr lang="zh-CN" altLang="en-US" sz="2800" dirty="0">
                <a:latin typeface="Times New Roman" pitchFamily="18" charset="0"/>
                <a:ea typeface="楷体" pitchFamily="49" charset="-122"/>
                <a:cs typeface="Times New Roman" pitchFamily="18" charset="0"/>
              </a:rPr>
              <a:t>标准溶液、醋酸铵缓冲液，水浴后用锌滴定液滴定。</a:t>
            </a:r>
          </a:p>
        </p:txBody>
      </p:sp>
    </p:spTree>
    <p:extLst>
      <p:ext uri="{BB962C8B-B14F-4D97-AF65-F5344CB8AC3E}">
        <p14:creationId xmlns:p14="http://schemas.microsoft.com/office/powerpoint/2010/main" val="3282956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lstStyle/>
          <a:p>
            <a:pPr marL="0" indent="0">
              <a:lnSpc>
                <a:spcPts val="4600"/>
              </a:lnSpc>
              <a:buNone/>
            </a:pPr>
            <a:r>
              <a:rPr lang="zh-CN" altLang="en-US" dirty="0" smtClean="0"/>
              <a:t>    </a:t>
            </a:r>
            <a:r>
              <a:rPr lang="zh-CN" altLang="en-US" sz="3000" dirty="0" smtClean="0"/>
              <a:t>三十、（</a:t>
            </a:r>
            <a:r>
              <a:rPr lang="en-US" altLang="zh-CN" sz="3000" dirty="0"/>
              <a:t>2</a:t>
            </a:r>
            <a:r>
              <a:rPr lang="zh-CN" altLang="en-US" sz="3000" dirty="0"/>
              <a:t>）本版兽药典使用的滴定液和</a:t>
            </a:r>
            <a:r>
              <a:rPr lang="zh-CN" altLang="en-US" sz="3000" dirty="0" smtClean="0"/>
              <a:t>试液，</a:t>
            </a:r>
            <a:r>
              <a:rPr lang="zh-CN" altLang="en-US" sz="3000" dirty="0"/>
              <a:t>其浓度要求精密标定的滴定液用“</a:t>
            </a:r>
            <a:r>
              <a:rPr lang="en-US" altLang="zh-CN" sz="3000" dirty="0"/>
              <a:t>XXX</a:t>
            </a:r>
            <a:r>
              <a:rPr lang="zh-CN" altLang="en-US" sz="3000" dirty="0"/>
              <a:t>滴定液（</a:t>
            </a:r>
            <a:r>
              <a:rPr lang="en-US" altLang="zh-CN" sz="3000" dirty="0" err="1"/>
              <a:t>YYYmol</a:t>
            </a:r>
            <a:r>
              <a:rPr lang="en-US" altLang="zh-CN" sz="3000" dirty="0"/>
              <a:t>/L</a:t>
            </a:r>
            <a:r>
              <a:rPr lang="zh-CN" altLang="en-US" sz="3000" dirty="0"/>
              <a:t>）”表示；作其他用途不需精密标定其浓度时，用“</a:t>
            </a:r>
            <a:r>
              <a:rPr lang="en-US" altLang="zh-CN" sz="3000" dirty="0" err="1"/>
              <a:t>YYYmol</a:t>
            </a:r>
            <a:r>
              <a:rPr lang="en-US" altLang="zh-CN" sz="3000" dirty="0"/>
              <a:t>/L XXX</a:t>
            </a:r>
            <a:r>
              <a:rPr lang="zh-CN" altLang="en-US" sz="3000" dirty="0"/>
              <a:t>溶液”表示，以示区别。</a:t>
            </a:r>
          </a:p>
          <a:p>
            <a:pPr marL="0" indent="0">
              <a:buNone/>
            </a:pPr>
            <a:endParaRPr lang="zh-CN" altLang="en-US" dirty="0"/>
          </a:p>
        </p:txBody>
      </p:sp>
    </p:spTree>
    <p:extLst>
      <p:ext uri="{BB962C8B-B14F-4D97-AF65-F5344CB8AC3E}">
        <p14:creationId xmlns:p14="http://schemas.microsoft.com/office/powerpoint/2010/main" val="2003833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85000" lnSpcReduction="10000"/>
          </a:bodyPr>
          <a:lstStyle/>
          <a:p>
            <a:pPr marL="0" indent="0">
              <a:lnSpc>
                <a:spcPts val="3600"/>
              </a:lnSpc>
              <a:buNone/>
            </a:pPr>
            <a:r>
              <a:rPr lang="zh-CN" altLang="en-US" dirty="0" smtClean="0"/>
              <a:t>    </a:t>
            </a:r>
            <a:r>
              <a:rPr lang="zh-CN" altLang="en-US" dirty="0" smtClean="0">
                <a:latin typeface="Times New Roman" pitchFamily="18" charset="0"/>
                <a:cs typeface="Times New Roman" pitchFamily="18" charset="0"/>
              </a:rPr>
              <a:t>三十、（</a:t>
            </a:r>
            <a:r>
              <a:rPr lang="en-US" altLang="zh-CN" dirty="0">
                <a:latin typeface="Times New Roman" pitchFamily="18" charset="0"/>
                <a:cs typeface="Times New Roman" pitchFamily="18" charset="0"/>
              </a:rPr>
              <a:t>3</a:t>
            </a:r>
            <a:r>
              <a:rPr lang="zh-CN" altLang="en-US" dirty="0" smtClean="0">
                <a:latin typeface="Times New Roman" pitchFamily="18" charset="0"/>
                <a:cs typeface="Times New Roman" pitchFamily="18" charset="0"/>
              </a:rPr>
              <a:t>）</a:t>
            </a:r>
            <a:endParaRPr lang="zh-CN" altLang="en-US" dirty="0">
              <a:latin typeface="Times New Roman" pitchFamily="18" charset="0"/>
              <a:cs typeface="Times New Roman" pitchFamily="18" charset="0"/>
            </a:endParaRPr>
          </a:p>
          <a:p>
            <a:pPr marL="0" indent="0">
              <a:lnSpc>
                <a:spcPts val="3600"/>
              </a:lnSpc>
              <a:buNone/>
            </a:pPr>
            <a:r>
              <a:rPr lang="zh-CN" altLang="en-US" dirty="0" smtClean="0">
                <a:latin typeface="Times New Roman" pitchFamily="18" charset="0"/>
                <a:cs typeface="Times New Roman" pitchFamily="18" charset="0"/>
              </a:rPr>
              <a:t>    水浴</a:t>
            </a:r>
            <a:r>
              <a:rPr lang="zh-CN" altLang="en-US" dirty="0">
                <a:latin typeface="Times New Roman" pitchFamily="18" charset="0"/>
                <a:cs typeface="Times New Roman" pitchFamily="18" charset="0"/>
              </a:rPr>
              <a:t>温度           </a:t>
            </a:r>
            <a:r>
              <a:rPr lang="zh-CN" altLang="en-US" dirty="0" smtClean="0">
                <a:latin typeface="Times New Roman" pitchFamily="18" charset="0"/>
                <a:cs typeface="Times New Roman" pitchFamily="18" charset="0"/>
              </a:rPr>
              <a:t>  除</a:t>
            </a:r>
            <a:r>
              <a:rPr lang="zh-CN" altLang="en-US" dirty="0">
                <a:latin typeface="Times New Roman" pitchFamily="18" charset="0"/>
                <a:cs typeface="Times New Roman" pitchFamily="18" charset="0"/>
              </a:rPr>
              <a:t>另有规定外，均指</a:t>
            </a:r>
            <a:r>
              <a:rPr lang="en-US" altLang="zh-CN" dirty="0">
                <a:latin typeface="Times New Roman" pitchFamily="18" charset="0"/>
                <a:cs typeface="Times New Roman" pitchFamily="18" charset="0"/>
              </a:rPr>
              <a:t>98</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100℃</a:t>
            </a:r>
            <a:r>
              <a:rPr lang="zh-CN" altLang="en-US" dirty="0">
                <a:latin typeface="Times New Roman" pitchFamily="18" charset="0"/>
                <a:cs typeface="Times New Roman" pitchFamily="18" charset="0"/>
              </a:rPr>
              <a:t>；</a:t>
            </a:r>
          </a:p>
          <a:p>
            <a:pPr marL="0" indent="0">
              <a:lnSpc>
                <a:spcPts val="3600"/>
              </a:lnSpc>
              <a:buNone/>
            </a:pPr>
            <a:r>
              <a:rPr lang="zh-CN" altLang="en-US" dirty="0" smtClean="0">
                <a:latin typeface="Times New Roman" pitchFamily="18" charset="0"/>
                <a:cs typeface="Times New Roman" pitchFamily="18" charset="0"/>
              </a:rPr>
              <a:t>    热水                     系</a:t>
            </a:r>
            <a:r>
              <a:rPr lang="zh-CN" altLang="en-US" dirty="0">
                <a:latin typeface="Times New Roman" pitchFamily="18" charset="0"/>
                <a:cs typeface="Times New Roman" pitchFamily="18" charset="0"/>
              </a:rPr>
              <a:t>指</a:t>
            </a:r>
            <a:r>
              <a:rPr lang="en-US" altLang="zh-CN" dirty="0">
                <a:latin typeface="Times New Roman" pitchFamily="18" charset="0"/>
                <a:cs typeface="Times New Roman" pitchFamily="18" charset="0"/>
              </a:rPr>
              <a:t>70</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80℃</a:t>
            </a:r>
            <a:r>
              <a:rPr lang="zh-CN" altLang="en-US" dirty="0">
                <a:latin typeface="Times New Roman" pitchFamily="18" charset="0"/>
                <a:cs typeface="Times New Roman" pitchFamily="18" charset="0"/>
              </a:rPr>
              <a:t>；</a:t>
            </a:r>
          </a:p>
          <a:p>
            <a:pPr marL="0" indent="0">
              <a:lnSpc>
                <a:spcPts val="3600"/>
              </a:lnSpc>
              <a:buNone/>
            </a:pPr>
            <a:r>
              <a:rPr lang="zh-CN" altLang="en-US" dirty="0" smtClean="0">
                <a:latin typeface="Times New Roman" pitchFamily="18" charset="0"/>
                <a:cs typeface="Times New Roman" pitchFamily="18" charset="0"/>
              </a:rPr>
              <a:t>    微</a:t>
            </a:r>
            <a:r>
              <a:rPr lang="zh-CN" altLang="en-US" dirty="0">
                <a:latin typeface="Times New Roman" pitchFamily="18" charset="0"/>
                <a:cs typeface="Times New Roman" pitchFamily="18" charset="0"/>
              </a:rPr>
              <a:t>温或温水       </a:t>
            </a:r>
            <a:r>
              <a:rPr lang="zh-CN" altLang="en-US" dirty="0" smtClean="0">
                <a:latin typeface="Times New Roman" pitchFamily="18" charset="0"/>
                <a:cs typeface="Times New Roman" pitchFamily="18" charset="0"/>
              </a:rPr>
              <a:t>  系</a:t>
            </a:r>
            <a:r>
              <a:rPr lang="zh-CN" altLang="en-US" dirty="0">
                <a:latin typeface="Times New Roman" pitchFamily="18" charset="0"/>
                <a:cs typeface="Times New Roman" pitchFamily="18" charset="0"/>
              </a:rPr>
              <a:t>指</a:t>
            </a:r>
            <a:r>
              <a:rPr lang="en-US" altLang="zh-CN" dirty="0">
                <a:latin typeface="Times New Roman" pitchFamily="18" charset="0"/>
                <a:cs typeface="Times New Roman" pitchFamily="18" charset="0"/>
              </a:rPr>
              <a:t>40</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50℃</a:t>
            </a:r>
            <a:r>
              <a:rPr lang="zh-CN" altLang="en-US" dirty="0">
                <a:latin typeface="Times New Roman" pitchFamily="18" charset="0"/>
                <a:cs typeface="Times New Roman" pitchFamily="18" charset="0"/>
              </a:rPr>
              <a:t>；</a:t>
            </a:r>
          </a:p>
          <a:p>
            <a:pPr marL="0" indent="0">
              <a:lnSpc>
                <a:spcPts val="3600"/>
              </a:lnSpc>
              <a:buNone/>
            </a:pPr>
            <a:r>
              <a:rPr lang="zh-CN" altLang="en-US" dirty="0" smtClean="0">
                <a:latin typeface="Times New Roman" pitchFamily="18" charset="0"/>
                <a:cs typeface="Times New Roman" pitchFamily="18" charset="0"/>
              </a:rPr>
              <a:t>    室温</a:t>
            </a:r>
            <a:r>
              <a:rPr lang="zh-CN" altLang="en-US" dirty="0">
                <a:latin typeface="Times New Roman" pitchFamily="18" charset="0"/>
                <a:cs typeface="Times New Roman" pitchFamily="18" charset="0"/>
              </a:rPr>
              <a:t>（常温）   </a:t>
            </a:r>
            <a:r>
              <a:rPr lang="zh-CN" altLang="en-US" dirty="0" smtClean="0">
                <a:latin typeface="Times New Roman" pitchFamily="18" charset="0"/>
                <a:cs typeface="Times New Roman" pitchFamily="18" charset="0"/>
              </a:rPr>
              <a:t>  系</a:t>
            </a:r>
            <a:r>
              <a:rPr lang="zh-CN" altLang="en-US" dirty="0">
                <a:latin typeface="Times New Roman" pitchFamily="18" charset="0"/>
                <a:cs typeface="Times New Roman" pitchFamily="18" charset="0"/>
              </a:rPr>
              <a:t>指</a:t>
            </a:r>
            <a:r>
              <a:rPr lang="en-US" altLang="zh-CN" dirty="0">
                <a:latin typeface="Times New Roman" pitchFamily="18" charset="0"/>
                <a:cs typeface="Times New Roman" pitchFamily="18" charset="0"/>
              </a:rPr>
              <a:t>10</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30℃</a:t>
            </a:r>
            <a:r>
              <a:rPr lang="zh-CN" altLang="en-US" dirty="0">
                <a:latin typeface="Times New Roman" pitchFamily="18" charset="0"/>
                <a:cs typeface="Times New Roman" pitchFamily="18" charset="0"/>
              </a:rPr>
              <a:t>；</a:t>
            </a:r>
          </a:p>
          <a:p>
            <a:pPr marL="0" indent="0">
              <a:lnSpc>
                <a:spcPts val="3600"/>
              </a:lnSpc>
              <a:buNone/>
            </a:pPr>
            <a:r>
              <a:rPr lang="zh-CN" altLang="en-US" dirty="0" smtClean="0">
                <a:latin typeface="Times New Roman" pitchFamily="18" charset="0"/>
                <a:cs typeface="Times New Roman" pitchFamily="18" charset="0"/>
              </a:rPr>
              <a:t>    冷水                     系</a:t>
            </a:r>
            <a:r>
              <a:rPr lang="zh-CN" altLang="en-US" dirty="0">
                <a:latin typeface="Times New Roman" pitchFamily="18" charset="0"/>
                <a:cs typeface="Times New Roman" pitchFamily="18" charset="0"/>
              </a:rPr>
              <a:t>指</a:t>
            </a:r>
            <a:r>
              <a:rPr lang="en-US" altLang="zh-CN" dirty="0">
                <a:latin typeface="Times New Roman" pitchFamily="18" charset="0"/>
                <a:cs typeface="Times New Roman" pitchFamily="18" charset="0"/>
              </a:rPr>
              <a:t>2</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10℃</a:t>
            </a:r>
            <a:r>
              <a:rPr lang="zh-CN" altLang="en-US" dirty="0">
                <a:latin typeface="Times New Roman" pitchFamily="18" charset="0"/>
                <a:cs typeface="Times New Roman" pitchFamily="18" charset="0"/>
              </a:rPr>
              <a:t>；</a:t>
            </a:r>
          </a:p>
          <a:p>
            <a:pPr marL="0" indent="0">
              <a:lnSpc>
                <a:spcPts val="3600"/>
              </a:lnSpc>
              <a:buNone/>
            </a:pPr>
            <a:r>
              <a:rPr lang="zh-CN" altLang="en-US" dirty="0" smtClean="0">
                <a:latin typeface="Times New Roman" pitchFamily="18" charset="0"/>
                <a:cs typeface="Times New Roman" pitchFamily="18" charset="0"/>
              </a:rPr>
              <a:t>    冰</a:t>
            </a:r>
            <a:r>
              <a:rPr lang="zh-CN" altLang="en-US" dirty="0">
                <a:latin typeface="Times New Roman" pitchFamily="18" charset="0"/>
                <a:cs typeface="Times New Roman" pitchFamily="18" charset="0"/>
              </a:rPr>
              <a:t>浴               </a:t>
            </a:r>
            <a:r>
              <a:rPr lang="zh-CN" altLang="en-US" dirty="0" smtClean="0">
                <a:latin typeface="Times New Roman" pitchFamily="18" charset="0"/>
                <a:cs typeface="Times New Roman" pitchFamily="18" charset="0"/>
              </a:rPr>
              <a:t>      系</a:t>
            </a:r>
            <a:r>
              <a:rPr lang="zh-CN" altLang="en-US" dirty="0">
                <a:latin typeface="Times New Roman" pitchFamily="18" charset="0"/>
                <a:cs typeface="Times New Roman" pitchFamily="18" charset="0"/>
              </a:rPr>
              <a:t>指约</a:t>
            </a:r>
            <a:r>
              <a:rPr lang="en-US" altLang="zh-CN" dirty="0">
                <a:latin typeface="Times New Roman" pitchFamily="18" charset="0"/>
                <a:cs typeface="Times New Roman" pitchFamily="18" charset="0"/>
              </a:rPr>
              <a:t>0℃</a:t>
            </a:r>
            <a:r>
              <a:rPr lang="zh-CN" altLang="en-US" dirty="0">
                <a:latin typeface="Times New Roman" pitchFamily="18" charset="0"/>
                <a:cs typeface="Times New Roman" pitchFamily="18" charset="0"/>
              </a:rPr>
              <a:t>；</a:t>
            </a:r>
          </a:p>
          <a:p>
            <a:pPr marL="0" indent="0">
              <a:lnSpc>
                <a:spcPts val="3600"/>
              </a:lnSpc>
              <a:buNone/>
            </a:pPr>
            <a:r>
              <a:rPr lang="zh-CN" altLang="en-US" dirty="0" smtClean="0">
                <a:latin typeface="Times New Roman" pitchFamily="18" charset="0"/>
                <a:cs typeface="Times New Roman" pitchFamily="18" charset="0"/>
              </a:rPr>
              <a:t>    放</a:t>
            </a:r>
            <a:r>
              <a:rPr lang="zh-CN" altLang="en-US" dirty="0">
                <a:latin typeface="Times New Roman" pitchFamily="18" charset="0"/>
                <a:cs typeface="Times New Roman" pitchFamily="18" charset="0"/>
              </a:rPr>
              <a:t>冷               </a:t>
            </a:r>
            <a:r>
              <a:rPr lang="zh-CN" altLang="en-US" dirty="0" smtClean="0">
                <a:latin typeface="Times New Roman" pitchFamily="18" charset="0"/>
                <a:cs typeface="Times New Roman" pitchFamily="18" charset="0"/>
              </a:rPr>
              <a:t>      系</a:t>
            </a:r>
            <a:r>
              <a:rPr lang="zh-CN" altLang="en-US" dirty="0">
                <a:latin typeface="Times New Roman" pitchFamily="18" charset="0"/>
                <a:cs typeface="Times New Roman" pitchFamily="18" charset="0"/>
              </a:rPr>
              <a:t>指放冷至室温。</a:t>
            </a:r>
          </a:p>
          <a:p>
            <a:pPr marL="0" indent="0">
              <a:buNone/>
            </a:pPr>
            <a:endParaRPr lang="zh-CN" altLang="en-US" dirty="0"/>
          </a:p>
        </p:txBody>
      </p:sp>
    </p:spTree>
    <p:extLst>
      <p:ext uri="{BB962C8B-B14F-4D97-AF65-F5344CB8AC3E}">
        <p14:creationId xmlns:p14="http://schemas.microsoft.com/office/powerpoint/2010/main" val="1131043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lstStyle/>
          <a:p>
            <a:pPr marL="0" indent="0">
              <a:lnSpc>
                <a:spcPts val="4600"/>
              </a:lnSpc>
              <a:buNone/>
            </a:pPr>
            <a:r>
              <a:rPr lang="zh-CN" altLang="en-US" dirty="0" smtClean="0"/>
              <a:t>    </a:t>
            </a:r>
            <a:r>
              <a:rPr lang="zh-CN" altLang="en-US" sz="2800" dirty="0" smtClean="0"/>
              <a:t>三十二、（</a:t>
            </a:r>
            <a:r>
              <a:rPr lang="en-US" altLang="zh-CN" sz="2800" dirty="0"/>
              <a:t>4</a:t>
            </a:r>
            <a:r>
              <a:rPr lang="zh-CN" altLang="en-US" sz="2800" dirty="0" smtClean="0"/>
              <a:t>）</a:t>
            </a:r>
            <a:endParaRPr lang="en-US" altLang="zh-CN" sz="2800" dirty="0" smtClean="0"/>
          </a:p>
          <a:p>
            <a:pPr marL="0" indent="0">
              <a:lnSpc>
                <a:spcPts val="4600"/>
              </a:lnSpc>
              <a:buNone/>
            </a:pPr>
            <a:r>
              <a:rPr lang="en-US" altLang="zh-CN" sz="2800" dirty="0"/>
              <a:t> </a:t>
            </a:r>
            <a:r>
              <a:rPr lang="en-US" altLang="zh-CN" sz="2800" dirty="0" smtClean="0"/>
              <a:t>   </a:t>
            </a:r>
            <a:r>
              <a:rPr lang="zh-CN" altLang="en-US" sz="2800" dirty="0" smtClean="0"/>
              <a:t>试验</a:t>
            </a:r>
            <a:r>
              <a:rPr lang="zh-CN" altLang="en-US" sz="2800" dirty="0"/>
              <a:t>中的“空白试验”，系指在不加供试品或以等量溶剂替代供试液的情况下，按同法操作所得的结果；含量测定中的“并将滴定的结果用空白试验校正”，系指按供试品所耗滴定液的量（</a:t>
            </a:r>
            <a:r>
              <a:rPr lang="en-US" altLang="zh-CN" sz="2800" dirty="0"/>
              <a:t>ml</a:t>
            </a:r>
            <a:r>
              <a:rPr lang="zh-CN" altLang="en-US" sz="2800" dirty="0"/>
              <a:t>）与空白试验中所耗滴定液的量（</a:t>
            </a:r>
            <a:r>
              <a:rPr lang="en-US" altLang="zh-CN" sz="2800" dirty="0"/>
              <a:t>ml</a:t>
            </a:r>
            <a:r>
              <a:rPr lang="zh-CN" altLang="en-US" sz="2800" dirty="0"/>
              <a:t>）之差进行计算。</a:t>
            </a:r>
          </a:p>
        </p:txBody>
      </p:sp>
    </p:spTree>
    <p:extLst>
      <p:ext uri="{BB962C8B-B14F-4D97-AF65-F5344CB8AC3E}">
        <p14:creationId xmlns:p14="http://schemas.microsoft.com/office/powerpoint/2010/main" val="1558454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a:xfrm>
            <a:off x="457200" y="1268760"/>
            <a:ext cx="8229600" cy="5017760"/>
          </a:xfrm>
        </p:spPr>
        <p:txBody>
          <a:bodyPr>
            <a:normAutofit fontScale="62500" lnSpcReduction="20000"/>
          </a:bodyPr>
          <a:lstStyle/>
          <a:p>
            <a:pPr marL="0" indent="0">
              <a:lnSpc>
                <a:spcPts val="3600"/>
              </a:lnSpc>
              <a:buNone/>
            </a:pPr>
            <a:r>
              <a:rPr lang="zh-CN" altLang="en-US" dirty="0" smtClean="0"/>
              <a:t>    </a:t>
            </a:r>
            <a:r>
              <a:rPr lang="zh-CN" altLang="en-US" dirty="0" smtClean="0">
                <a:latin typeface="Times New Roman" pitchFamily="18" charset="0"/>
                <a:cs typeface="Times New Roman" pitchFamily="18" charset="0"/>
              </a:rPr>
              <a:t>三十二、（</a:t>
            </a:r>
            <a:r>
              <a:rPr lang="en-US" altLang="zh-CN" dirty="0">
                <a:latin typeface="Times New Roman" pitchFamily="18" charset="0"/>
                <a:cs typeface="Times New Roman" pitchFamily="18" charset="0"/>
              </a:rPr>
              <a:t>1</a:t>
            </a:r>
            <a:r>
              <a:rPr lang="zh-CN" altLang="en-US" dirty="0">
                <a:latin typeface="Times New Roman" pitchFamily="18" charset="0"/>
                <a:cs typeface="Times New Roman" pitchFamily="18" charset="0"/>
              </a:rPr>
              <a:t>）</a:t>
            </a:r>
          </a:p>
          <a:p>
            <a:pPr marL="0" indent="0">
              <a:lnSpc>
                <a:spcPts val="3600"/>
              </a:lnSpc>
              <a:buNone/>
            </a:pPr>
            <a:r>
              <a:rPr lang="zh-CN" altLang="en-US" dirty="0" smtClean="0">
                <a:latin typeface="Times New Roman" pitchFamily="18" charset="0"/>
                <a:cs typeface="Times New Roman" pitchFamily="18" charset="0"/>
              </a:rPr>
              <a:t>   “精密称定”</a:t>
            </a:r>
            <a:r>
              <a:rPr lang="zh-CN" altLang="en-US" dirty="0">
                <a:latin typeface="Times New Roman" pitchFamily="18" charset="0"/>
                <a:cs typeface="Times New Roman" pitchFamily="18" charset="0"/>
              </a:rPr>
              <a:t>系指称取重量应准确至所取重量的千分之一；“称定”系指称取重量应准确至所取重量的百分之一；“精密量取”系指量取体积的准确度应符合国家标准中对该体积移液管的精密度要求；“量取”系指可用量筒或按照量取体积的有效数位选用量具。取用量为“约”若干时，系指取用量不得超过规定量的</a:t>
            </a:r>
            <a:r>
              <a:rPr lang="en-US" altLang="zh-CN" dirty="0">
                <a:latin typeface="Times New Roman" pitchFamily="18" charset="0"/>
                <a:cs typeface="Times New Roman" pitchFamily="18" charset="0"/>
              </a:rPr>
              <a:t>±10</a:t>
            </a:r>
            <a:r>
              <a:rPr lang="zh-CN" altLang="en-US" dirty="0">
                <a:latin typeface="Times New Roman" pitchFamily="18" charset="0"/>
                <a:cs typeface="Times New Roman" pitchFamily="18" charset="0"/>
              </a:rPr>
              <a:t>％</a:t>
            </a:r>
            <a:r>
              <a:rPr lang="zh-CN" altLang="en-US" dirty="0" smtClean="0">
                <a:latin typeface="Times New Roman" pitchFamily="18" charset="0"/>
                <a:cs typeface="Times New Roman" pitchFamily="18" charset="0"/>
              </a:rPr>
              <a:t>。</a:t>
            </a:r>
            <a:endParaRPr lang="en-US" altLang="zh-CN" dirty="0" smtClean="0">
              <a:latin typeface="Times New Roman" pitchFamily="18" charset="0"/>
              <a:cs typeface="Times New Roman" pitchFamily="18" charset="0"/>
            </a:endParaRPr>
          </a:p>
          <a:p>
            <a:pPr marL="0" indent="0">
              <a:lnSpc>
                <a:spcPts val="3600"/>
              </a:lnSpc>
              <a:buNone/>
            </a:pPr>
            <a:r>
              <a:rPr lang="zh-CN" altLang="en-US" dirty="0" smtClean="0">
                <a:latin typeface="Times New Roman" pitchFamily="18" charset="0"/>
                <a:ea typeface="华文楷体" pitchFamily="2" charset="-122"/>
                <a:cs typeface="Times New Roman" pitchFamily="18" charset="0"/>
              </a:rPr>
              <a:t>    例</a:t>
            </a:r>
            <a:r>
              <a:rPr lang="en-US" altLang="zh-CN" dirty="0" smtClean="0">
                <a:latin typeface="Times New Roman" pitchFamily="18" charset="0"/>
                <a:ea typeface="华文楷体" pitchFamily="2" charset="-122"/>
                <a:cs typeface="Times New Roman" pitchFamily="18" charset="0"/>
              </a:rPr>
              <a:t>1</a:t>
            </a:r>
            <a:r>
              <a:rPr lang="zh-CN" altLang="en-US" dirty="0" smtClean="0">
                <a:latin typeface="Times New Roman" pitchFamily="18" charset="0"/>
                <a:ea typeface="华文楷体" pitchFamily="2" charset="-122"/>
                <a:cs typeface="Times New Roman" pitchFamily="18" charset="0"/>
              </a:rPr>
              <a:t>：</a:t>
            </a:r>
            <a:r>
              <a:rPr lang="en-US" altLang="zh-CN" dirty="0" smtClean="0">
                <a:latin typeface="Times New Roman" pitchFamily="18" charset="0"/>
                <a:ea typeface="华文楷体" pitchFamily="2" charset="-122"/>
                <a:cs typeface="Times New Roman" pitchFamily="18" charset="0"/>
              </a:rPr>
              <a:t>【</a:t>
            </a:r>
            <a:r>
              <a:rPr lang="zh-CN" altLang="en-US" dirty="0" smtClean="0">
                <a:latin typeface="Times New Roman" pitchFamily="18" charset="0"/>
                <a:ea typeface="华文楷体" pitchFamily="2" charset="-122"/>
                <a:cs typeface="Times New Roman" pitchFamily="18" charset="0"/>
              </a:rPr>
              <a:t>含量均匀度</a:t>
            </a:r>
            <a:r>
              <a:rPr lang="en-US" altLang="zh-CN" dirty="0">
                <a:latin typeface="Times New Roman" pitchFamily="18" charset="0"/>
                <a:ea typeface="华文楷体" pitchFamily="2" charset="-122"/>
                <a:cs typeface="Times New Roman" pitchFamily="18" charset="0"/>
              </a:rPr>
              <a:t>】 </a:t>
            </a:r>
            <a:r>
              <a:rPr lang="zh-CN" altLang="en-US" dirty="0">
                <a:latin typeface="Times New Roman" pitchFamily="18" charset="0"/>
                <a:ea typeface="华文楷体" pitchFamily="2" charset="-122"/>
                <a:cs typeface="Times New Roman" pitchFamily="18" charset="0"/>
              </a:rPr>
              <a:t>取本品</a:t>
            </a:r>
            <a:r>
              <a:rPr lang="en-US" altLang="zh-CN" dirty="0">
                <a:latin typeface="Times New Roman" pitchFamily="18" charset="0"/>
                <a:ea typeface="华文楷体" pitchFamily="2" charset="-122"/>
                <a:cs typeface="Times New Roman" pitchFamily="18" charset="0"/>
              </a:rPr>
              <a:t>10</a:t>
            </a:r>
            <a:r>
              <a:rPr lang="zh-CN" altLang="en-US" dirty="0">
                <a:latin typeface="Times New Roman" pitchFamily="18" charset="0"/>
                <a:ea typeface="华文楷体" pitchFamily="2" charset="-122"/>
                <a:cs typeface="Times New Roman" pitchFamily="18" charset="0"/>
              </a:rPr>
              <a:t>片，分别精密称定，每片各置锥形瓶中</a:t>
            </a:r>
            <a:r>
              <a:rPr lang="en-US" altLang="zh-CN" dirty="0" smtClean="0">
                <a:latin typeface="Times New Roman" pitchFamily="18" charset="0"/>
                <a:ea typeface="华文楷体" pitchFamily="2" charset="-122"/>
                <a:cs typeface="Times New Roman" pitchFamily="18" charset="0"/>
              </a:rPr>
              <a:t>……</a:t>
            </a:r>
          </a:p>
          <a:p>
            <a:pPr marL="0" indent="0">
              <a:lnSpc>
                <a:spcPts val="3600"/>
              </a:lnSpc>
              <a:buNone/>
            </a:pPr>
            <a:r>
              <a:rPr lang="en-US" altLang="zh-CN" dirty="0">
                <a:latin typeface="Times New Roman" pitchFamily="18" charset="0"/>
                <a:ea typeface="华文楷体" pitchFamily="2" charset="-122"/>
                <a:cs typeface="Times New Roman" pitchFamily="18" charset="0"/>
              </a:rPr>
              <a:t> </a:t>
            </a:r>
            <a:r>
              <a:rPr lang="en-US" altLang="zh-CN" dirty="0" smtClean="0">
                <a:latin typeface="Times New Roman" pitchFamily="18" charset="0"/>
                <a:ea typeface="华文楷体" pitchFamily="2" charset="-122"/>
                <a:cs typeface="Times New Roman" pitchFamily="18" charset="0"/>
              </a:rPr>
              <a:t>   </a:t>
            </a:r>
            <a:r>
              <a:rPr lang="zh-CN" altLang="en-US" dirty="0" smtClean="0">
                <a:latin typeface="Times New Roman" pitchFamily="18" charset="0"/>
                <a:ea typeface="华文楷体" pitchFamily="2" charset="-122"/>
                <a:cs typeface="Times New Roman" pitchFamily="18" charset="0"/>
              </a:rPr>
              <a:t>例</a:t>
            </a:r>
            <a:r>
              <a:rPr lang="en-US" altLang="zh-CN" dirty="0" smtClean="0">
                <a:latin typeface="Times New Roman" pitchFamily="18" charset="0"/>
                <a:ea typeface="华文楷体" pitchFamily="2" charset="-122"/>
                <a:cs typeface="Times New Roman" pitchFamily="18" charset="0"/>
              </a:rPr>
              <a:t>2</a:t>
            </a:r>
            <a:r>
              <a:rPr lang="zh-CN" altLang="en-US" dirty="0" smtClean="0">
                <a:latin typeface="Times New Roman" pitchFamily="18" charset="0"/>
                <a:ea typeface="华文楷体" pitchFamily="2" charset="-122"/>
                <a:cs typeface="Times New Roman" pitchFamily="18" charset="0"/>
              </a:rPr>
              <a:t>：</a:t>
            </a:r>
            <a:r>
              <a:rPr lang="en-US" altLang="zh-CN" dirty="0" smtClean="0">
                <a:latin typeface="Times New Roman" pitchFamily="18" charset="0"/>
                <a:ea typeface="华文楷体" pitchFamily="2" charset="-122"/>
                <a:cs typeface="Times New Roman" pitchFamily="18" charset="0"/>
              </a:rPr>
              <a:t>【</a:t>
            </a:r>
            <a:r>
              <a:rPr lang="zh-CN" altLang="en-US" dirty="0" smtClean="0">
                <a:latin typeface="Times New Roman" pitchFamily="18" charset="0"/>
                <a:ea typeface="华文楷体" pitchFamily="2" charset="-122"/>
                <a:cs typeface="Times New Roman" pitchFamily="18" charset="0"/>
              </a:rPr>
              <a:t>残留溶剂</a:t>
            </a:r>
            <a:r>
              <a:rPr lang="en-US" altLang="zh-CN" dirty="0" smtClean="0">
                <a:latin typeface="Times New Roman" pitchFamily="18" charset="0"/>
                <a:ea typeface="华文楷体" pitchFamily="2" charset="-122"/>
                <a:cs typeface="Times New Roman" pitchFamily="18" charset="0"/>
              </a:rPr>
              <a:t>】</a:t>
            </a:r>
            <a:r>
              <a:rPr lang="zh-CN" altLang="en-US" dirty="0" smtClean="0">
                <a:latin typeface="Times New Roman" pitchFamily="18" charset="0"/>
                <a:ea typeface="华文楷体" pitchFamily="2" charset="-122"/>
                <a:cs typeface="Times New Roman" pitchFamily="18" charset="0"/>
              </a:rPr>
              <a:t>甲苯、乙醇   </a:t>
            </a:r>
            <a:r>
              <a:rPr lang="en-US" altLang="zh-CN" dirty="0" smtClean="0">
                <a:latin typeface="Times New Roman" pitchFamily="18" charset="0"/>
                <a:ea typeface="华文楷体" pitchFamily="2" charset="-122"/>
                <a:cs typeface="Times New Roman" pitchFamily="18" charset="0"/>
              </a:rPr>
              <a:t>……</a:t>
            </a:r>
            <a:r>
              <a:rPr lang="zh-CN" altLang="en-US" dirty="0" smtClean="0">
                <a:latin typeface="Times New Roman" pitchFamily="18" charset="0"/>
                <a:ea typeface="华文楷体" pitchFamily="2" charset="-122"/>
                <a:cs typeface="Times New Roman" pitchFamily="18" charset="0"/>
              </a:rPr>
              <a:t>另取甲苯、乙醇适量，精密称定，加二甲基乙酰胺定量稀释制成</a:t>
            </a:r>
            <a:r>
              <a:rPr lang="en-US" altLang="zh-CN" dirty="0" smtClean="0">
                <a:latin typeface="Times New Roman" pitchFamily="18" charset="0"/>
                <a:ea typeface="华文楷体" pitchFamily="2" charset="-122"/>
                <a:cs typeface="Times New Roman" pitchFamily="18" charset="0"/>
              </a:rPr>
              <a:t>……</a:t>
            </a:r>
            <a:r>
              <a:rPr lang="zh-CN" altLang="en-US" dirty="0" smtClean="0">
                <a:latin typeface="Times New Roman" pitchFamily="18" charset="0"/>
                <a:ea typeface="华文楷体" pitchFamily="2" charset="-122"/>
                <a:cs typeface="Times New Roman" pitchFamily="18" charset="0"/>
              </a:rPr>
              <a:t>混合对照品溶液。</a:t>
            </a:r>
            <a:endParaRPr lang="en-US" altLang="zh-CN" dirty="0">
              <a:latin typeface="Times New Roman" pitchFamily="18" charset="0"/>
              <a:ea typeface="华文楷体" pitchFamily="2" charset="-122"/>
              <a:cs typeface="Times New Roman" pitchFamily="18" charset="0"/>
            </a:endParaRPr>
          </a:p>
          <a:p>
            <a:pPr marL="0" indent="0">
              <a:lnSpc>
                <a:spcPts val="3600"/>
              </a:lnSpc>
              <a:buNone/>
            </a:pPr>
            <a:endParaRPr lang="en-US" altLang="zh-CN" dirty="0" smtClean="0">
              <a:latin typeface="Times New Roman" pitchFamily="18" charset="0"/>
              <a:ea typeface="华文楷体" pitchFamily="2" charset="-122"/>
              <a:cs typeface="Times New Roman" pitchFamily="18" charset="0"/>
            </a:endParaRPr>
          </a:p>
          <a:p>
            <a:pPr marL="0" indent="0">
              <a:lnSpc>
                <a:spcPts val="3600"/>
              </a:lnSpc>
              <a:buNone/>
            </a:pPr>
            <a:endParaRPr lang="zh-CN" altLang="en-US" dirty="0" smtClean="0">
              <a:latin typeface="Times New Roman" pitchFamily="18" charset="0"/>
              <a:ea typeface="华文楷体" pitchFamily="2" charset="-122"/>
              <a:cs typeface="Times New Roman" pitchFamily="18" charset="0"/>
            </a:endParaRPr>
          </a:p>
          <a:p>
            <a:pPr marL="0" indent="0">
              <a:buNone/>
            </a:pPr>
            <a:endParaRPr lang="zh-CN" altLang="en-US" dirty="0"/>
          </a:p>
          <a:p>
            <a:pPr marL="0" indent="0">
              <a:buNone/>
            </a:pPr>
            <a:endParaRPr lang="zh-CN" altLang="en-US" dirty="0"/>
          </a:p>
        </p:txBody>
      </p:sp>
    </p:spTree>
    <p:extLst>
      <p:ext uri="{BB962C8B-B14F-4D97-AF65-F5344CB8AC3E}">
        <p14:creationId xmlns:p14="http://schemas.microsoft.com/office/powerpoint/2010/main" val="11809427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a:xfrm>
            <a:off x="457200" y="1412776"/>
            <a:ext cx="8229600" cy="4873744"/>
          </a:xfrm>
        </p:spPr>
        <p:txBody>
          <a:bodyPr>
            <a:normAutofit fontScale="55000" lnSpcReduction="20000"/>
          </a:bodyPr>
          <a:lstStyle/>
          <a:p>
            <a:pPr marL="0" indent="0">
              <a:lnSpc>
                <a:spcPts val="4600"/>
              </a:lnSpc>
              <a:buNone/>
            </a:pPr>
            <a:r>
              <a:rPr lang="zh-CN" altLang="en-US" dirty="0" smtClean="0"/>
              <a:t>    </a:t>
            </a:r>
            <a:r>
              <a:rPr lang="zh-CN" altLang="en-US" sz="3800" dirty="0" smtClean="0"/>
              <a:t>四</a:t>
            </a:r>
            <a:r>
              <a:rPr lang="zh-CN" altLang="en-US" sz="3800" dirty="0"/>
              <a:t>、凡例和附录中采用“除另有规定外”这一用语，表示存在与凡例或附录有关规定不一致的</a:t>
            </a:r>
            <a:r>
              <a:rPr lang="zh-CN" altLang="en-US" sz="3800" dirty="0" smtClean="0"/>
              <a:t>情况</a:t>
            </a:r>
            <a:r>
              <a:rPr lang="zh-CN" altLang="en-US" sz="3800" dirty="0"/>
              <a:t>时，则在正文中另作规定，并按此规定执行</a:t>
            </a:r>
            <a:r>
              <a:rPr lang="zh-CN" altLang="en-US" sz="3800" dirty="0" smtClean="0"/>
              <a:t>。</a:t>
            </a:r>
            <a:endParaRPr lang="en-US" altLang="zh-CN" sz="3800" dirty="0" smtClean="0">
              <a:latin typeface="楷体" pitchFamily="49" charset="-122"/>
              <a:ea typeface="楷体" pitchFamily="49" charset="-122"/>
            </a:endParaRPr>
          </a:p>
          <a:p>
            <a:pPr marL="0" indent="0">
              <a:lnSpc>
                <a:spcPts val="4600"/>
              </a:lnSpc>
              <a:buNone/>
            </a:pPr>
            <a:r>
              <a:rPr lang="en-US" altLang="zh-CN" sz="3800" dirty="0" smtClean="0">
                <a:latin typeface="楷体" pitchFamily="49" charset="-122"/>
                <a:ea typeface="楷体" pitchFamily="49" charset="-122"/>
              </a:rPr>
              <a:t>【</a:t>
            </a:r>
            <a:r>
              <a:rPr lang="zh-CN" altLang="en-US" sz="3800" dirty="0" smtClean="0">
                <a:latin typeface="楷体" pitchFamily="49" charset="-122"/>
                <a:ea typeface="楷体" pitchFamily="49" charset="-122"/>
              </a:rPr>
              <a:t>渗透压摩尔浓度</a:t>
            </a:r>
            <a:r>
              <a:rPr lang="en-US" altLang="zh-CN" sz="3800" dirty="0" smtClean="0">
                <a:latin typeface="楷体" pitchFamily="49" charset="-122"/>
                <a:ea typeface="楷体" pitchFamily="49" charset="-122"/>
              </a:rPr>
              <a:t>】</a:t>
            </a:r>
            <a:r>
              <a:rPr lang="zh-CN" altLang="en-US" sz="3800" dirty="0" smtClean="0">
                <a:latin typeface="楷体" pitchFamily="49" charset="-122"/>
                <a:ea typeface="楷体" pitchFamily="49" charset="-122"/>
              </a:rPr>
              <a:t> 除另有规定外，静脉输液及椎管注射用注射液按各品种项下的规定，照渗透压摩尔浓度测定法检查，应符合规定。</a:t>
            </a:r>
            <a:endParaRPr lang="en-US" altLang="zh-CN" sz="3800" dirty="0" smtClean="0">
              <a:latin typeface="楷体" pitchFamily="49" charset="-122"/>
              <a:ea typeface="楷体" pitchFamily="49" charset="-122"/>
            </a:endParaRPr>
          </a:p>
          <a:p>
            <a:pPr marL="0" indent="0">
              <a:lnSpc>
                <a:spcPts val="4600"/>
              </a:lnSpc>
              <a:buNone/>
            </a:pPr>
            <a:r>
              <a:rPr lang="en-US" altLang="zh-CN" sz="3800" dirty="0" smtClean="0">
                <a:latin typeface="楷体" pitchFamily="49" charset="-122"/>
                <a:ea typeface="楷体" pitchFamily="49" charset="-122"/>
              </a:rPr>
              <a:t>【</a:t>
            </a:r>
            <a:r>
              <a:rPr lang="zh-CN" altLang="en-US" sz="3800" dirty="0" smtClean="0">
                <a:latin typeface="楷体" pitchFamily="49" charset="-122"/>
                <a:ea typeface="楷体" pitchFamily="49" charset="-122"/>
              </a:rPr>
              <a:t>可见异物</a:t>
            </a:r>
            <a:r>
              <a:rPr lang="en-US" altLang="zh-CN" sz="3800" dirty="0" smtClean="0">
                <a:latin typeface="楷体" pitchFamily="49" charset="-122"/>
                <a:ea typeface="楷体" pitchFamily="49" charset="-122"/>
              </a:rPr>
              <a:t>】 </a:t>
            </a:r>
            <a:r>
              <a:rPr lang="zh-CN" altLang="en-US" sz="3800" dirty="0" smtClean="0">
                <a:latin typeface="楷体" pitchFamily="49" charset="-122"/>
                <a:ea typeface="楷体" pitchFamily="49" charset="-122"/>
              </a:rPr>
              <a:t>除另有规定外，照可见异物检查法检查，应符合规定</a:t>
            </a:r>
            <a:r>
              <a:rPr lang="zh-CN" altLang="en-US" sz="3800" dirty="0" smtClean="0"/>
              <a:t>。</a:t>
            </a:r>
            <a:endParaRPr lang="zh-CN" altLang="en-US" sz="3800" dirty="0"/>
          </a:p>
        </p:txBody>
      </p:sp>
    </p:spTree>
    <p:extLst>
      <p:ext uri="{BB962C8B-B14F-4D97-AF65-F5344CB8AC3E}">
        <p14:creationId xmlns:p14="http://schemas.microsoft.com/office/powerpoint/2010/main" val="29778817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55000" lnSpcReduction="20000"/>
          </a:bodyPr>
          <a:lstStyle/>
          <a:p>
            <a:pPr marL="0" indent="0">
              <a:lnSpc>
                <a:spcPts val="4600"/>
              </a:lnSpc>
              <a:buNone/>
            </a:pPr>
            <a:r>
              <a:rPr lang="zh-CN" altLang="en-US" sz="4800" dirty="0" smtClean="0">
                <a:latin typeface="Times New Roman" pitchFamily="18" charset="0"/>
                <a:cs typeface="Times New Roman" pitchFamily="18" charset="0"/>
              </a:rPr>
              <a:t>十五</a:t>
            </a:r>
            <a:r>
              <a:rPr lang="zh-CN" altLang="en-US" sz="4800" dirty="0">
                <a:latin typeface="Times New Roman" pitchFamily="18" charset="0"/>
                <a:cs typeface="Times New Roman" pitchFamily="18" charset="0"/>
              </a:rPr>
              <a:t>、</a:t>
            </a:r>
            <a:r>
              <a:rPr lang="zh-CN" altLang="en-US" sz="4800" dirty="0" smtClean="0">
                <a:latin typeface="Times New Roman" pitchFamily="18" charset="0"/>
                <a:cs typeface="Times New Roman" pitchFamily="18" charset="0"/>
              </a:rPr>
              <a:t>（</a:t>
            </a:r>
            <a:r>
              <a:rPr lang="en-US" altLang="zh-CN" sz="4800" dirty="0">
                <a:latin typeface="Times New Roman" pitchFamily="18" charset="0"/>
                <a:cs typeface="Times New Roman" pitchFamily="18" charset="0"/>
              </a:rPr>
              <a:t>2</a:t>
            </a:r>
            <a:r>
              <a:rPr lang="zh-CN" altLang="en-US" sz="4800" dirty="0">
                <a:latin typeface="Times New Roman" pitchFamily="18" charset="0"/>
                <a:cs typeface="Times New Roman" pitchFamily="18" charset="0"/>
              </a:rPr>
              <a:t>）溶解度是兽药的一种物理性质。</a:t>
            </a:r>
          </a:p>
          <a:p>
            <a:pPr marL="0" indent="0">
              <a:lnSpc>
                <a:spcPts val="4600"/>
              </a:lnSpc>
              <a:buNone/>
            </a:pPr>
            <a:r>
              <a:rPr lang="zh-CN" altLang="en-US" sz="4800" dirty="0">
                <a:latin typeface="Times New Roman" pitchFamily="18" charset="0"/>
                <a:cs typeface="Times New Roman" pitchFamily="18" charset="0"/>
              </a:rPr>
              <a:t>对在特定溶剂中的溶解性能需做质量控制时，在该品种项下另作具体规定</a:t>
            </a:r>
            <a:r>
              <a:rPr lang="zh-CN" altLang="en-US" sz="4800" dirty="0" smtClean="0">
                <a:latin typeface="Times New Roman" pitchFamily="18" charset="0"/>
                <a:cs typeface="Times New Roman" pitchFamily="18" charset="0"/>
              </a:rPr>
              <a:t>。</a:t>
            </a:r>
            <a:endParaRPr lang="en-US" altLang="zh-CN" sz="4800" dirty="0" smtClean="0">
              <a:latin typeface="Times New Roman" pitchFamily="18" charset="0"/>
              <a:cs typeface="Times New Roman" pitchFamily="18" charset="0"/>
            </a:endParaRPr>
          </a:p>
          <a:p>
            <a:pPr marL="0" indent="0">
              <a:lnSpc>
                <a:spcPts val="4600"/>
              </a:lnSpc>
              <a:buNone/>
            </a:pPr>
            <a:r>
              <a:rPr lang="zh-CN" altLang="en-US" sz="4800" dirty="0" smtClean="0">
                <a:latin typeface="Times New Roman" pitchFamily="18" charset="0"/>
                <a:cs typeface="Times New Roman" pitchFamily="18" charset="0"/>
              </a:rPr>
              <a:t>    试验</a:t>
            </a:r>
            <a:r>
              <a:rPr lang="zh-CN" altLang="en-US" sz="4800" dirty="0">
                <a:latin typeface="Times New Roman" pitchFamily="18" charset="0"/>
                <a:cs typeface="Times New Roman" pitchFamily="18" charset="0"/>
              </a:rPr>
              <a:t>法：除另有规定外，称取研成细粉的供试品或量取液体供试品，置</a:t>
            </a:r>
            <a:r>
              <a:rPr lang="en-US" altLang="zh-CN" sz="4800" dirty="0">
                <a:latin typeface="Times New Roman" pitchFamily="18" charset="0"/>
                <a:cs typeface="Times New Roman" pitchFamily="18" charset="0"/>
              </a:rPr>
              <a:t>25℃±2℃</a:t>
            </a:r>
            <a:r>
              <a:rPr lang="zh-CN" altLang="en-US" sz="4800" dirty="0">
                <a:latin typeface="Times New Roman" pitchFamily="18" charset="0"/>
                <a:cs typeface="Times New Roman" pitchFamily="18" charset="0"/>
              </a:rPr>
              <a:t>一定容量的溶剂中，每隔</a:t>
            </a:r>
            <a:r>
              <a:rPr lang="en-US" altLang="zh-CN" sz="4800" dirty="0">
                <a:latin typeface="Times New Roman" pitchFamily="18" charset="0"/>
                <a:cs typeface="Times New Roman" pitchFamily="18" charset="0"/>
              </a:rPr>
              <a:t>5</a:t>
            </a:r>
            <a:r>
              <a:rPr lang="zh-CN" altLang="en-US" sz="4800" dirty="0">
                <a:latin typeface="Times New Roman" pitchFamily="18" charset="0"/>
                <a:cs typeface="Times New Roman" pitchFamily="18" charset="0"/>
              </a:rPr>
              <a:t>分钟强力振摇</a:t>
            </a:r>
            <a:r>
              <a:rPr lang="en-US" altLang="zh-CN" sz="4800" dirty="0">
                <a:latin typeface="Times New Roman" pitchFamily="18" charset="0"/>
                <a:cs typeface="Times New Roman" pitchFamily="18" charset="0"/>
              </a:rPr>
              <a:t>30</a:t>
            </a:r>
            <a:r>
              <a:rPr lang="zh-CN" altLang="en-US" sz="4800" dirty="0">
                <a:latin typeface="Times New Roman" pitchFamily="18" charset="0"/>
                <a:cs typeface="Times New Roman" pitchFamily="18" charset="0"/>
              </a:rPr>
              <a:t>秒钟；观察</a:t>
            </a:r>
            <a:r>
              <a:rPr lang="en-US" altLang="zh-CN" sz="4800" dirty="0">
                <a:latin typeface="Times New Roman" pitchFamily="18" charset="0"/>
                <a:cs typeface="Times New Roman" pitchFamily="18" charset="0"/>
              </a:rPr>
              <a:t>30</a:t>
            </a:r>
            <a:r>
              <a:rPr lang="zh-CN" altLang="en-US" sz="4800" dirty="0">
                <a:latin typeface="Times New Roman" pitchFamily="18" charset="0"/>
                <a:cs typeface="Times New Roman" pitchFamily="18" charset="0"/>
              </a:rPr>
              <a:t>分钟内的溶解情况，如无目视可见的溶质颗粒或液滴时，即视为完全溶解。</a:t>
            </a:r>
          </a:p>
          <a:p>
            <a:pPr marL="0" indent="0">
              <a:buNone/>
            </a:pPr>
            <a:endParaRPr lang="zh-CN" altLang="en-US" dirty="0"/>
          </a:p>
        </p:txBody>
      </p:sp>
    </p:spTree>
    <p:extLst>
      <p:ext uri="{BB962C8B-B14F-4D97-AF65-F5344CB8AC3E}">
        <p14:creationId xmlns:p14="http://schemas.microsoft.com/office/powerpoint/2010/main" val="2357688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lstStyle/>
          <a:p>
            <a:pPr marL="0" indent="0">
              <a:lnSpc>
                <a:spcPts val="4600"/>
              </a:lnSpc>
              <a:buNone/>
            </a:pPr>
            <a:r>
              <a:rPr lang="zh-CN" altLang="en-US" dirty="0" smtClean="0"/>
              <a:t>    </a:t>
            </a:r>
            <a:r>
              <a:rPr lang="zh-CN" altLang="en-US" sz="2800" dirty="0" smtClean="0"/>
              <a:t>三十二、（</a:t>
            </a:r>
            <a:r>
              <a:rPr lang="en-US" altLang="zh-CN" sz="2800" dirty="0"/>
              <a:t>3</a:t>
            </a:r>
            <a:r>
              <a:rPr lang="zh-CN" altLang="en-US" sz="2800" dirty="0" smtClean="0"/>
              <a:t>）</a:t>
            </a:r>
            <a:endParaRPr lang="en-US" altLang="zh-CN" sz="2800" dirty="0" smtClean="0"/>
          </a:p>
          <a:p>
            <a:pPr marL="0" indent="0">
              <a:lnSpc>
                <a:spcPts val="4600"/>
              </a:lnSpc>
              <a:buNone/>
            </a:pPr>
            <a:r>
              <a:rPr lang="en-US" altLang="zh-CN" sz="2800" dirty="0"/>
              <a:t> </a:t>
            </a:r>
            <a:r>
              <a:rPr lang="en-US" altLang="zh-CN" sz="2800" dirty="0" smtClean="0"/>
              <a:t>   </a:t>
            </a:r>
            <a:r>
              <a:rPr lang="zh-CN" altLang="en-US" sz="2800" dirty="0" smtClean="0"/>
              <a:t>试验</a:t>
            </a:r>
            <a:r>
              <a:rPr lang="zh-CN" altLang="en-US" sz="2800" dirty="0"/>
              <a:t>中规定“按干燥品（或无水物，或无溶剂）计算”时，除另有规定外，应取未经干燥（或未去水、或未去溶剂）的供试品进行试验，并将计算中的取用量按检查项下测得的干燥失重（或水分、或溶剂）扣除。</a:t>
            </a:r>
          </a:p>
        </p:txBody>
      </p:sp>
    </p:spTree>
    <p:extLst>
      <p:ext uri="{BB962C8B-B14F-4D97-AF65-F5344CB8AC3E}">
        <p14:creationId xmlns:p14="http://schemas.microsoft.com/office/powerpoint/2010/main" val="31151182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70000" lnSpcReduction="20000"/>
          </a:bodyPr>
          <a:lstStyle/>
          <a:p>
            <a:pPr marL="0" indent="0">
              <a:lnSpc>
                <a:spcPts val="3600"/>
              </a:lnSpc>
              <a:buNone/>
            </a:pPr>
            <a:r>
              <a:rPr lang="en-US" altLang="zh-CN" dirty="0" smtClean="0">
                <a:latin typeface="Times New Roman" pitchFamily="18" charset="0"/>
                <a:cs typeface="Times New Roman" pitchFamily="18" charset="0"/>
              </a:rPr>
              <a:t>   </a:t>
            </a:r>
            <a:r>
              <a:rPr lang="zh-CN" altLang="en-US" dirty="0" smtClean="0">
                <a:latin typeface="Times New Roman" pitchFamily="18" charset="0"/>
                <a:cs typeface="Times New Roman" pitchFamily="18" charset="0"/>
              </a:rPr>
              <a:t>三十、（</a:t>
            </a:r>
            <a:r>
              <a:rPr lang="en-US" altLang="zh-CN" dirty="0" smtClean="0">
                <a:latin typeface="Times New Roman" pitchFamily="18" charset="0"/>
                <a:cs typeface="Times New Roman" pitchFamily="18" charset="0"/>
              </a:rPr>
              <a:t>7</a:t>
            </a:r>
            <a:r>
              <a:rPr lang="zh-CN" altLang="en-US" dirty="0">
                <a:latin typeface="Times New Roman" pitchFamily="18" charset="0"/>
                <a:cs typeface="Times New Roman" pitchFamily="18" charset="0"/>
              </a:rPr>
              <a:t>）液体的滴，系在</a:t>
            </a:r>
            <a:r>
              <a:rPr lang="en-US" altLang="zh-CN" dirty="0">
                <a:latin typeface="Times New Roman" pitchFamily="18" charset="0"/>
                <a:cs typeface="Times New Roman" pitchFamily="18" charset="0"/>
              </a:rPr>
              <a:t>20℃</a:t>
            </a:r>
            <a:r>
              <a:rPr lang="zh-CN" altLang="en-US" dirty="0">
                <a:latin typeface="Times New Roman" pitchFamily="18" charset="0"/>
                <a:cs typeface="Times New Roman" pitchFamily="18" charset="0"/>
              </a:rPr>
              <a:t>时，以</a:t>
            </a:r>
            <a:r>
              <a:rPr lang="en-US" altLang="zh-CN" dirty="0">
                <a:latin typeface="Times New Roman" pitchFamily="18" charset="0"/>
                <a:cs typeface="Times New Roman" pitchFamily="18" charset="0"/>
              </a:rPr>
              <a:t>1.0ml</a:t>
            </a:r>
            <a:r>
              <a:rPr lang="zh-CN" altLang="en-US" dirty="0">
                <a:latin typeface="Times New Roman" pitchFamily="18" charset="0"/>
                <a:cs typeface="Times New Roman" pitchFamily="18" charset="0"/>
              </a:rPr>
              <a:t>水为</a:t>
            </a:r>
            <a:r>
              <a:rPr lang="en-US" altLang="zh-CN" dirty="0">
                <a:latin typeface="Times New Roman" pitchFamily="18" charset="0"/>
                <a:cs typeface="Times New Roman" pitchFamily="18" charset="0"/>
              </a:rPr>
              <a:t>20</a:t>
            </a:r>
            <a:r>
              <a:rPr lang="zh-CN" altLang="en-US" dirty="0">
                <a:latin typeface="Times New Roman" pitchFamily="18" charset="0"/>
                <a:cs typeface="Times New Roman" pitchFamily="18" charset="0"/>
              </a:rPr>
              <a:t>滴进行换算。</a:t>
            </a:r>
          </a:p>
          <a:p>
            <a:pPr marL="0" indent="0">
              <a:lnSpc>
                <a:spcPts val="3600"/>
              </a:lnSpc>
              <a:buNone/>
            </a:pP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8</a:t>
            </a:r>
            <a:r>
              <a:rPr lang="zh-CN" altLang="en-US" dirty="0">
                <a:latin typeface="Times New Roman" pitchFamily="18" charset="0"/>
                <a:cs typeface="Times New Roman" pitchFamily="18" charset="0"/>
              </a:rPr>
              <a:t>）溶液后标示的“（</a:t>
            </a:r>
            <a:r>
              <a:rPr lang="en-US" altLang="zh-CN" dirty="0">
                <a:latin typeface="Times New Roman" pitchFamily="18" charset="0"/>
                <a:cs typeface="Times New Roman" pitchFamily="18" charset="0"/>
              </a:rPr>
              <a:t>1→10</a:t>
            </a:r>
            <a:r>
              <a:rPr lang="zh-CN" altLang="en-US" dirty="0">
                <a:latin typeface="Times New Roman" pitchFamily="18" charset="0"/>
                <a:cs typeface="Times New Roman" pitchFamily="18" charset="0"/>
              </a:rPr>
              <a:t>）”等符号，系指固体溶质</a:t>
            </a:r>
            <a:r>
              <a:rPr lang="en-US" altLang="zh-CN" dirty="0">
                <a:latin typeface="Times New Roman" pitchFamily="18" charset="0"/>
                <a:cs typeface="Times New Roman" pitchFamily="18" charset="0"/>
              </a:rPr>
              <a:t>1.0g</a:t>
            </a:r>
            <a:r>
              <a:rPr lang="zh-CN" altLang="en-US" dirty="0">
                <a:latin typeface="Times New Roman" pitchFamily="18" charset="0"/>
                <a:cs typeface="Times New Roman" pitchFamily="18" charset="0"/>
              </a:rPr>
              <a:t>或液体溶质</a:t>
            </a:r>
            <a:r>
              <a:rPr lang="en-US" altLang="zh-CN" dirty="0">
                <a:latin typeface="Times New Roman" pitchFamily="18" charset="0"/>
                <a:cs typeface="Times New Roman" pitchFamily="18" charset="0"/>
              </a:rPr>
              <a:t>1.0ml</a:t>
            </a:r>
            <a:r>
              <a:rPr lang="zh-CN" altLang="en-US" dirty="0">
                <a:latin typeface="Times New Roman" pitchFamily="18" charset="0"/>
                <a:cs typeface="Times New Roman" pitchFamily="18" charset="0"/>
              </a:rPr>
              <a:t>加溶剂使成</a:t>
            </a:r>
            <a:r>
              <a:rPr lang="en-US" altLang="zh-CN" dirty="0">
                <a:latin typeface="Times New Roman" pitchFamily="18" charset="0"/>
                <a:cs typeface="Times New Roman" pitchFamily="18" charset="0"/>
              </a:rPr>
              <a:t>10ml</a:t>
            </a:r>
            <a:r>
              <a:rPr lang="zh-CN" altLang="en-US" dirty="0">
                <a:latin typeface="Times New Roman" pitchFamily="18" charset="0"/>
                <a:cs typeface="Times New Roman" pitchFamily="18" charset="0"/>
              </a:rPr>
              <a:t>的溶液；未指明用何种溶剂时，均系指水溶液；两种或两种以上液体的混合物，名称间用半字线</a:t>
            </a:r>
            <a:r>
              <a:rPr lang="zh-CN" altLang="en-US" dirty="0" smtClean="0">
                <a:latin typeface="Times New Roman" pitchFamily="18" charset="0"/>
                <a:cs typeface="Times New Roman" pitchFamily="18" charset="0"/>
              </a:rPr>
              <a:t>“</a:t>
            </a:r>
            <a:r>
              <a:rPr lang="en-US" altLang="zh-CN" dirty="0" smtClean="0">
                <a:latin typeface="Times New Roman" pitchFamily="18" charset="0"/>
                <a:cs typeface="Times New Roman" pitchFamily="18" charset="0"/>
              </a:rPr>
              <a:t>-</a:t>
            </a:r>
            <a:r>
              <a:rPr lang="zh-CN" altLang="en-US" dirty="0" smtClean="0">
                <a:latin typeface="Times New Roman" pitchFamily="18" charset="0"/>
                <a:cs typeface="Times New Roman" pitchFamily="18" charset="0"/>
              </a:rPr>
              <a:t>”</a:t>
            </a:r>
            <a:r>
              <a:rPr lang="zh-CN" altLang="en-US" dirty="0">
                <a:latin typeface="Times New Roman" pitchFamily="18" charset="0"/>
                <a:cs typeface="Times New Roman" pitchFamily="18" charset="0"/>
              </a:rPr>
              <a:t>隔开，其后括号内所示的</a:t>
            </a:r>
            <a:r>
              <a:rPr lang="zh-CN" altLang="en-US" dirty="0" smtClean="0">
                <a:latin typeface="Times New Roman" pitchFamily="18" charset="0"/>
                <a:cs typeface="Times New Roman" pitchFamily="18" charset="0"/>
              </a:rPr>
              <a:t>“</a:t>
            </a:r>
            <a:r>
              <a:rPr lang="en-US" altLang="zh-CN" dirty="0" smtClean="0">
                <a:latin typeface="Times New Roman" pitchFamily="18" charset="0"/>
                <a:cs typeface="Times New Roman" pitchFamily="18" charset="0"/>
              </a:rPr>
              <a:t>:</a:t>
            </a:r>
            <a:r>
              <a:rPr lang="zh-CN" altLang="en-US" dirty="0" smtClean="0">
                <a:latin typeface="Times New Roman" pitchFamily="18" charset="0"/>
                <a:cs typeface="Times New Roman" pitchFamily="18" charset="0"/>
              </a:rPr>
              <a:t>”</a:t>
            </a:r>
            <a:r>
              <a:rPr lang="zh-CN" altLang="en-US" dirty="0">
                <a:latin typeface="Times New Roman" pitchFamily="18" charset="0"/>
                <a:cs typeface="Times New Roman" pitchFamily="18" charset="0"/>
              </a:rPr>
              <a:t>符号，系指各液体混合时的体积（重量）比例</a:t>
            </a:r>
            <a:r>
              <a:rPr lang="zh-CN" altLang="en-US" dirty="0" smtClean="0">
                <a:latin typeface="Times New Roman" pitchFamily="18" charset="0"/>
                <a:cs typeface="Times New Roman" pitchFamily="18" charset="0"/>
              </a:rPr>
              <a:t>。</a:t>
            </a:r>
            <a:endParaRPr lang="en-US" altLang="zh-CN" dirty="0" smtClean="0">
              <a:latin typeface="Times New Roman" pitchFamily="18" charset="0"/>
              <a:cs typeface="Times New Roman" pitchFamily="18" charset="0"/>
            </a:endParaRPr>
          </a:p>
          <a:p>
            <a:pPr marL="0" indent="0">
              <a:lnSpc>
                <a:spcPts val="3600"/>
              </a:lnSpc>
              <a:buNone/>
            </a:pPr>
            <a:r>
              <a:rPr lang="zh-CN" altLang="en-US" dirty="0" smtClean="0">
                <a:latin typeface="Times New Roman" pitchFamily="18" charset="0"/>
                <a:ea typeface="华文楷体" pitchFamily="2" charset="-122"/>
                <a:cs typeface="Times New Roman" pitchFamily="18" charset="0"/>
              </a:rPr>
              <a:t>       例 ：盐酸溶液（</a:t>
            </a:r>
            <a:r>
              <a:rPr lang="en-US" altLang="zh-CN" dirty="0">
                <a:latin typeface="Times New Roman" pitchFamily="18" charset="0"/>
                <a:ea typeface="华文楷体" pitchFamily="2" charset="-122"/>
                <a:cs typeface="Times New Roman" pitchFamily="18" charset="0"/>
              </a:rPr>
              <a:t>9→</a:t>
            </a:r>
            <a:r>
              <a:rPr lang="en-US" altLang="zh-CN" dirty="0" smtClean="0">
                <a:latin typeface="Times New Roman" pitchFamily="18" charset="0"/>
                <a:ea typeface="华文楷体" pitchFamily="2" charset="-122"/>
                <a:cs typeface="Times New Roman" pitchFamily="18" charset="0"/>
              </a:rPr>
              <a:t>1000</a:t>
            </a:r>
            <a:r>
              <a:rPr lang="zh-CN" altLang="en-US" dirty="0" smtClean="0">
                <a:latin typeface="Times New Roman" pitchFamily="18" charset="0"/>
                <a:ea typeface="华文楷体" pitchFamily="2" charset="-122"/>
                <a:cs typeface="Times New Roman" pitchFamily="18" charset="0"/>
              </a:rPr>
              <a:t>）；</a:t>
            </a:r>
            <a:endParaRPr lang="en-US" altLang="zh-CN" dirty="0" smtClean="0">
              <a:latin typeface="Times New Roman" pitchFamily="18" charset="0"/>
              <a:ea typeface="华文楷体" pitchFamily="2" charset="-122"/>
              <a:cs typeface="Times New Roman" pitchFamily="18" charset="0"/>
            </a:endParaRPr>
          </a:p>
          <a:p>
            <a:pPr marL="0" indent="0">
              <a:lnSpc>
                <a:spcPts val="3600"/>
              </a:lnSpc>
              <a:buNone/>
            </a:pPr>
            <a:r>
              <a:rPr lang="en-US" altLang="zh-CN" dirty="0">
                <a:latin typeface="Times New Roman" pitchFamily="18" charset="0"/>
                <a:ea typeface="华文楷体" pitchFamily="2" charset="-122"/>
                <a:cs typeface="Times New Roman" pitchFamily="18" charset="0"/>
              </a:rPr>
              <a:t> </a:t>
            </a:r>
            <a:r>
              <a:rPr lang="en-US" altLang="zh-CN" dirty="0" smtClean="0">
                <a:latin typeface="Times New Roman" pitchFamily="18" charset="0"/>
                <a:ea typeface="华文楷体" pitchFamily="2" charset="-122"/>
                <a:cs typeface="Times New Roman" pitchFamily="18" charset="0"/>
              </a:rPr>
              <a:t>              </a:t>
            </a:r>
            <a:r>
              <a:rPr lang="zh-CN" altLang="en-US" dirty="0" smtClean="0">
                <a:latin typeface="Times New Roman" pitchFamily="18" charset="0"/>
                <a:ea typeface="华文楷体" pitchFamily="2" charset="-122"/>
                <a:cs typeface="Times New Roman" pitchFamily="18" charset="0"/>
              </a:rPr>
              <a:t> 冰醋酸</a:t>
            </a:r>
            <a:r>
              <a:rPr lang="en-US" altLang="zh-CN" dirty="0" smtClean="0">
                <a:latin typeface="Times New Roman" pitchFamily="18" charset="0"/>
                <a:ea typeface="华文楷体" pitchFamily="2" charset="-122"/>
                <a:cs typeface="Times New Roman" pitchFamily="18" charset="0"/>
              </a:rPr>
              <a:t>-</a:t>
            </a:r>
            <a:r>
              <a:rPr lang="zh-CN" altLang="en-US" dirty="0" smtClean="0">
                <a:latin typeface="Times New Roman" pitchFamily="18" charset="0"/>
                <a:ea typeface="华文楷体" pitchFamily="2" charset="-122"/>
                <a:cs typeface="Times New Roman" pitchFamily="18" charset="0"/>
              </a:rPr>
              <a:t>水</a:t>
            </a:r>
            <a:r>
              <a:rPr lang="en-US" altLang="zh-CN" dirty="0" smtClean="0">
                <a:latin typeface="Times New Roman" pitchFamily="18" charset="0"/>
                <a:ea typeface="华文楷体" pitchFamily="2" charset="-122"/>
                <a:cs typeface="Times New Roman" pitchFamily="18" charset="0"/>
              </a:rPr>
              <a:t>-</a:t>
            </a:r>
            <a:r>
              <a:rPr lang="zh-CN" altLang="en-US" dirty="0">
                <a:latin typeface="Times New Roman" pitchFamily="18" charset="0"/>
                <a:ea typeface="华文楷体" pitchFamily="2" charset="-122"/>
                <a:cs typeface="Times New Roman" pitchFamily="18" charset="0"/>
              </a:rPr>
              <a:t>二</a:t>
            </a:r>
            <a:r>
              <a:rPr lang="zh-CN" altLang="en-US" dirty="0" smtClean="0">
                <a:latin typeface="Times New Roman" pitchFamily="18" charset="0"/>
                <a:ea typeface="华文楷体" pitchFamily="2" charset="-122"/>
                <a:cs typeface="Times New Roman" pitchFamily="18" charset="0"/>
              </a:rPr>
              <a:t>乙胺（</a:t>
            </a:r>
            <a:r>
              <a:rPr lang="en-US" altLang="zh-CN" dirty="0" smtClean="0">
                <a:latin typeface="Times New Roman" pitchFamily="18" charset="0"/>
                <a:ea typeface="华文楷体" pitchFamily="2" charset="-122"/>
                <a:cs typeface="Times New Roman" pitchFamily="18" charset="0"/>
              </a:rPr>
              <a:t>5:5:2</a:t>
            </a:r>
            <a:r>
              <a:rPr lang="zh-CN" altLang="en-US" dirty="0" smtClean="0">
                <a:latin typeface="Times New Roman" pitchFamily="18" charset="0"/>
                <a:ea typeface="华文楷体" pitchFamily="2" charset="-122"/>
                <a:cs typeface="Times New Roman" pitchFamily="18" charset="0"/>
              </a:rPr>
              <a:t>）</a:t>
            </a:r>
            <a:endParaRPr lang="en-US" altLang="zh-CN" dirty="0" smtClean="0">
              <a:latin typeface="Times New Roman" pitchFamily="18" charset="0"/>
              <a:ea typeface="华文楷体" pitchFamily="2" charset="-122"/>
              <a:cs typeface="Times New Roman" pitchFamily="18" charset="0"/>
            </a:endParaRPr>
          </a:p>
          <a:p>
            <a:pPr marL="0" indent="0">
              <a:lnSpc>
                <a:spcPts val="3600"/>
              </a:lnSpc>
              <a:buNone/>
            </a:pP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10</a:t>
            </a:r>
            <a:r>
              <a:rPr lang="zh-CN" altLang="en-US" dirty="0">
                <a:latin typeface="Times New Roman" pitchFamily="18" charset="0"/>
                <a:cs typeface="Times New Roman" pitchFamily="18" charset="0"/>
              </a:rPr>
              <a:t>）乙醇未指明浓度时，均系指</a:t>
            </a:r>
            <a:r>
              <a:rPr lang="en-US" altLang="zh-CN" dirty="0">
                <a:latin typeface="Times New Roman" pitchFamily="18" charset="0"/>
                <a:cs typeface="Times New Roman" pitchFamily="18" charset="0"/>
              </a:rPr>
              <a:t>95</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ml/ml</a:t>
            </a:r>
            <a:r>
              <a:rPr lang="zh-CN" altLang="en-US" dirty="0">
                <a:latin typeface="Times New Roman" pitchFamily="18" charset="0"/>
                <a:cs typeface="Times New Roman" pitchFamily="18" charset="0"/>
              </a:rPr>
              <a:t>）的乙醇。</a:t>
            </a:r>
            <a:endParaRPr lang="en-US" altLang="zh-CN" dirty="0" smtClean="0">
              <a:latin typeface="Times New Roman" pitchFamily="18" charset="0"/>
              <a:cs typeface="Times New Roman" pitchFamily="18" charset="0"/>
            </a:endParaRPr>
          </a:p>
          <a:p>
            <a:pPr marL="0" indent="0">
              <a:buNone/>
            </a:pPr>
            <a:endParaRPr lang="zh-CN" altLang="en-US" dirty="0">
              <a:latin typeface="华文楷体" pitchFamily="2" charset="-122"/>
              <a:ea typeface="华文楷体" pitchFamily="2" charset="-122"/>
            </a:endParaRPr>
          </a:p>
          <a:p>
            <a:pPr marL="0" indent="0">
              <a:buNone/>
            </a:pPr>
            <a:endParaRPr lang="zh-CN" altLang="en-US" dirty="0"/>
          </a:p>
        </p:txBody>
      </p:sp>
    </p:spTree>
    <p:extLst>
      <p:ext uri="{BB962C8B-B14F-4D97-AF65-F5344CB8AC3E}">
        <p14:creationId xmlns:p14="http://schemas.microsoft.com/office/powerpoint/2010/main" val="1836528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77500" lnSpcReduction="20000"/>
          </a:bodyPr>
          <a:lstStyle/>
          <a:p>
            <a:pPr marL="0" indent="0">
              <a:lnSpc>
                <a:spcPts val="4000"/>
              </a:lnSpc>
              <a:buNone/>
            </a:pPr>
            <a:r>
              <a:rPr lang="zh-CN" altLang="en-US" dirty="0" smtClean="0"/>
              <a:t>    </a:t>
            </a:r>
            <a:r>
              <a:rPr lang="zh-CN" altLang="en-US" sz="2800" dirty="0" smtClean="0">
                <a:latin typeface="Times New Roman" pitchFamily="18" charset="0"/>
                <a:cs typeface="Times New Roman" pitchFamily="18" charset="0"/>
              </a:rPr>
              <a:t>三十二、（</a:t>
            </a:r>
            <a:r>
              <a:rPr lang="en-US" altLang="zh-CN" sz="2800" dirty="0">
                <a:latin typeface="Times New Roman" pitchFamily="18" charset="0"/>
                <a:cs typeface="Times New Roman" pitchFamily="18" charset="0"/>
              </a:rPr>
              <a:t>5</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4000"/>
              </a:lnSpc>
              <a:buNone/>
            </a:pPr>
            <a:r>
              <a:rPr lang="en-US" altLang="zh-CN" sz="2800" dirty="0">
                <a:latin typeface="Times New Roman" pitchFamily="18" charset="0"/>
                <a:cs typeface="Times New Roman" pitchFamily="18" charset="0"/>
              </a:rPr>
              <a:t> </a:t>
            </a:r>
            <a:r>
              <a:rPr lang="en-US" altLang="zh-CN" sz="2800" dirty="0" smtClean="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试验</a:t>
            </a:r>
            <a:r>
              <a:rPr lang="zh-CN" altLang="en-US" sz="2800" dirty="0">
                <a:latin typeface="Times New Roman" pitchFamily="18" charset="0"/>
                <a:cs typeface="Times New Roman" pitchFamily="18" charset="0"/>
              </a:rPr>
              <a:t>时的温度，未注明者，系指在室温下进行；温度高低对试验结果有显著影响者，除另有规定外，应以</a:t>
            </a:r>
            <a:r>
              <a:rPr lang="en-US" altLang="zh-CN" sz="2800" dirty="0">
                <a:latin typeface="Times New Roman" pitchFamily="18" charset="0"/>
                <a:cs typeface="Times New Roman" pitchFamily="18" charset="0"/>
              </a:rPr>
              <a:t>25℃±2℃</a:t>
            </a:r>
            <a:r>
              <a:rPr lang="zh-CN" altLang="en-US" sz="2800" dirty="0">
                <a:latin typeface="Times New Roman" pitchFamily="18" charset="0"/>
                <a:cs typeface="Times New Roman" pitchFamily="18" charset="0"/>
              </a:rPr>
              <a:t>为准</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4000"/>
              </a:lnSpc>
              <a:buNone/>
            </a:pPr>
            <a:r>
              <a:rPr lang="zh-CN" altLang="en-US" sz="2800" dirty="0" smtClean="0">
                <a:latin typeface="Times New Roman" pitchFamily="18" charset="0"/>
                <a:ea typeface="华文楷体" pitchFamily="2" charset="-122"/>
                <a:cs typeface="Times New Roman" pitchFamily="18" charset="0"/>
              </a:rPr>
              <a:t>    例：为防止</a:t>
            </a:r>
            <a:r>
              <a:rPr lang="en-US" altLang="zh-CN" sz="2800" dirty="0" smtClean="0">
                <a:latin typeface="Times New Roman" pitchFamily="18" charset="0"/>
                <a:ea typeface="华文楷体" pitchFamily="2" charset="-122"/>
                <a:cs typeface="Times New Roman" pitchFamily="18" charset="0"/>
              </a:rPr>
              <a:t>HNO</a:t>
            </a:r>
            <a:r>
              <a:rPr lang="en-US" altLang="zh-CN" sz="1600" dirty="0" smtClean="0">
                <a:latin typeface="Times New Roman" pitchFamily="18" charset="0"/>
                <a:ea typeface="华文楷体" pitchFamily="2" charset="-122"/>
                <a:cs typeface="Times New Roman" pitchFamily="18" charset="0"/>
              </a:rPr>
              <a:t>2</a:t>
            </a:r>
            <a:r>
              <a:rPr lang="zh-CN" altLang="en-US" sz="2800" dirty="0" smtClean="0">
                <a:latin typeface="Times New Roman" pitchFamily="18" charset="0"/>
                <a:ea typeface="华文楷体" pitchFamily="2" charset="-122"/>
                <a:cs typeface="Times New Roman" pitchFamily="18" charset="0"/>
              </a:rPr>
              <a:t>的分解与逸失，用亚硝酸钠滴定液进行永停滴定时，须在</a:t>
            </a:r>
            <a:r>
              <a:rPr lang="en-US" altLang="zh-CN" sz="2800" dirty="0" smtClean="0">
                <a:latin typeface="Times New Roman" pitchFamily="18" charset="0"/>
                <a:ea typeface="华文楷体" pitchFamily="2" charset="-122"/>
                <a:cs typeface="Times New Roman" pitchFamily="18" charset="0"/>
              </a:rPr>
              <a:t>30</a:t>
            </a:r>
            <a:r>
              <a:rPr lang="zh-CN" altLang="en-US" sz="2800" dirty="0" smtClean="0">
                <a:latin typeface="Times New Roman" pitchFamily="18" charset="0"/>
                <a:ea typeface="华文楷体" pitchFamily="2" charset="-122"/>
                <a:cs typeface="Times New Roman" pitchFamily="18" charset="0"/>
              </a:rPr>
              <a:t>℃以下进行。</a:t>
            </a:r>
            <a:endParaRPr lang="en-US" altLang="zh-CN" sz="2800" dirty="0" smtClean="0">
              <a:latin typeface="Times New Roman" pitchFamily="18" charset="0"/>
              <a:ea typeface="华文楷体" pitchFamily="2" charset="-122"/>
              <a:cs typeface="Times New Roman" pitchFamily="18" charset="0"/>
            </a:endParaRPr>
          </a:p>
          <a:p>
            <a:pPr marL="0" indent="0">
              <a:lnSpc>
                <a:spcPts val="4000"/>
              </a:lnSpc>
              <a:buNone/>
            </a:pPr>
            <a:r>
              <a:rPr lang="en-US" altLang="zh-CN" sz="2800" dirty="0">
                <a:latin typeface="Times New Roman" pitchFamily="18" charset="0"/>
                <a:ea typeface="华文楷体" pitchFamily="2" charset="-122"/>
                <a:cs typeface="Times New Roman" pitchFamily="18" charset="0"/>
              </a:rPr>
              <a:t> </a:t>
            </a:r>
            <a:r>
              <a:rPr lang="en-US" altLang="zh-CN" sz="2800" dirty="0" smtClean="0">
                <a:latin typeface="Times New Roman" pitchFamily="18" charset="0"/>
                <a:ea typeface="华文楷体" pitchFamily="2" charset="-122"/>
                <a:cs typeface="Times New Roman" pitchFamily="18" charset="0"/>
              </a:rPr>
              <a:t>     </a:t>
            </a:r>
            <a:r>
              <a:rPr lang="zh-CN" altLang="en-US" sz="2800" dirty="0" smtClean="0">
                <a:latin typeface="Times New Roman" pitchFamily="18" charset="0"/>
                <a:ea typeface="华文楷体" pitchFamily="2" charset="-122"/>
                <a:cs typeface="Times New Roman" pitchFamily="18" charset="0"/>
              </a:rPr>
              <a:t>高氯酸滴定液因系以无水冰醋酸为溶剂，其膨胀系数为</a:t>
            </a:r>
            <a:r>
              <a:rPr lang="en-US" altLang="zh-CN" sz="2800" dirty="0" smtClean="0">
                <a:latin typeface="Times New Roman" pitchFamily="18" charset="0"/>
                <a:ea typeface="华文楷体" pitchFamily="2" charset="-122"/>
                <a:cs typeface="Times New Roman" pitchFamily="18" charset="0"/>
              </a:rPr>
              <a:t>0.0011</a:t>
            </a:r>
            <a:r>
              <a:rPr lang="zh-CN" altLang="en-US" sz="2800" dirty="0" smtClean="0">
                <a:latin typeface="Times New Roman" pitchFamily="18" charset="0"/>
                <a:ea typeface="华文楷体" pitchFamily="2" charset="-122"/>
                <a:cs typeface="Times New Roman" pitchFamily="18" charset="0"/>
              </a:rPr>
              <a:t>，室温的变动将严重影响滴定液的浓度，因此，在非水滴定时，应保持室内温度的恒定。</a:t>
            </a:r>
            <a:endParaRPr lang="zh-CN" altLang="en-US" sz="2800" dirty="0">
              <a:latin typeface="Times New Roman" pitchFamily="18" charset="0"/>
              <a:ea typeface="华文楷体" pitchFamily="2" charset="-122"/>
              <a:cs typeface="Times New Roman" pitchFamily="18" charset="0"/>
            </a:endParaRPr>
          </a:p>
        </p:txBody>
      </p:sp>
    </p:spTree>
    <p:extLst>
      <p:ext uri="{BB962C8B-B14F-4D97-AF65-F5344CB8AC3E}">
        <p14:creationId xmlns:p14="http://schemas.microsoft.com/office/powerpoint/2010/main" val="3366248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lstStyle/>
          <a:p>
            <a:pPr marL="0" indent="0">
              <a:lnSpc>
                <a:spcPts val="4600"/>
              </a:lnSpc>
              <a:buNone/>
            </a:pPr>
            <a:r>
              <a:rPr lang="zh-CN" altLang="en-US" dirty="0" smtClean="0"/>
              <a:t>    </a:t>
            </a:r>
            <a:r>
              <a:rPr lang="zh-CN" altLang="en-US" sz="2800" dirty="0" smtClean="0"/>
              <a:t>三十四</a:t>
            </a:r>
            <a:r>
              <a:rPr lang="zh-CN" altLang="en-US" sz="2800" dirty="0"/>
              <a:t>、试验用水，除另有规定外，均系指纯化水。酸碱度检查所用的水，均系指新沸并放冷至室温的水。</a:t>
            </a:r>
          </a:p>
          <a:p>
            <a:pPr marL="0" indent="0">
              <a:lnSpc>
                <a:spcPts val="4600"/>
              </a:lnSpc>
              <a:buNone/>
            </a:pPr>
            <a:r>
              <a:rPr lang="zh-CN" altLang="en-US" sz="2800" dirty="0" smtClean="0"/>
              <a:t>    三十五</a:t>
            </a:r>
            <a:r>
              <a:rPr lang="zh-CN" altLang="en-US" sz="2800" dirty="0"/>
              <a:t>、酸碱性试验时，如未指明用何种指示剂，均系指石蕊试纸。</a:t>
            </a:r>
          </a:p>
          <a:p>
            <a:pPr marL="0" indent="0">
              <a:buNone/>
            </a:pPr>
            <a:endParaRPr lang="zh-CN" altLang="en-US" dirty="0"/>
          </a:p>
        </p:txBody>
      </p:sp>
    </p:spTree>
    <p:extLst>
      <p:ext uri="{BB962C8B-B14F-4D97-AF65-F5344CB8AC3E}">
        <p14:creationId xmlns:p14="http://schemas.microsoft.com/office/powerpoint/2010/main" val="32820586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a:bodyPr>
          <a:lstStyle/>
          <a:p>
            <a:pPr marL="0" indent="0">
              <a:lnSpc>
                <a:spcPts val="2600"/>
              </a:lnSpc>
              <a:buNone/>
            </a:pPr>
            <a:r>
              <a:rPr lang="zh-CN" altLang="en-US" sz="2000" dirty="0" smtClean="0">
                <a:latin typeface="Times New Roman" pitchFamily="18" charset="0"/>
                <a:cs typeface="Times New Roman" pitchFamily="18" charset="0"/>
              </a:rPr>
              <a:t>     三十、（</a:t>
            </a:r>
            <a:r>
              <a:rPr lang="en-US" altLang="zh-CN" sz="2000" dirty="0">
                <a:latin typeface="Times New Roman" pitchFamily="18" charset="0"/>
                <a:cs typeface="Times New Roman" pitchFamily="18" charset="0"/>
              </a:rPr>
              <a:t>9</a:t>
            </a:r>
            <a:r>
              <a:rPr lang="zh-CN" altLang="en-US" sz="2000" dirty="0">
                <a:latin typeface="Times New Roman" pitchFamily="18" charset="0"/>
                <a:cs typeface="Times New Roman" pitchFamily="18" charset="0"/>
              </a:rPr>
              <a:t>）本版兽药典所用药筛，选用国家标准的</a:t>
            </a:r>
            <a:r>
              <a:rPr lang="en-US" altLang="zh-CN" sz="2000" dirty="0">
                <a:latin typeface="Times New Roman" pitchFamily="18" charset="0"/>
                <a:cs typeface="Times New Roman" pitchFamily="18" charset="0"/>
              </a:rPr>
              <a:t>R40/3</a:t>
            </a:r>
            <a:r>
              <a:rPr lang="zh-CN" altLang="en-US" sz="2000" dirty="0">
                <a:latin typeface="Times New Roman" pitchFamily="18" charset="0"/>
                <a:cs typeface="Times New Roman" pitchFamily="18" charset="0"/>
              </a:rPr>
              <a:t>系列，分等如下：</a:t>
            </a:r>
          </a:p>
          <a:p>
            <a:pPr marL="0" indent="0">
              <a:lnSpc>
                <a:spcPts val="2600"/>
              </a:lnSpc>
              <a:buNone/>
            </a:pPr>
            <a:r>
              <a:rPr lang="zh-CN" altLang="en-US" sz="2000" dirty="0">
                <a:latin typeface="Times New Roman" pitchFamily="18" charset="0"/>
                <a:cs typeface="Times New Roman" pitchFamily="18" charset="0"/>
              </a:rPr>
              <a:t>            筛号       筛孔内径（平均值）         目号</a:t>
            </a:r>
          </a:p>
          <a:p>
            <a:pPr marL="0" indent="0">
              <a:lnSpc>
                <a:spcPts val="2600"/>
              </a:lnSpc>
              <a:buNone/>
            </a:pPr>
            <a:r>
              <a:rPr lang="zh-CN" altLang="en-US" sz="2000" dirty="0">
                <a:latin typeface="Times New Roman" pitchFamily="18" charset="0"/>
                <a:cs typeface="Times New Roman" pitchFamily="18" charset="0"/>
              </a:rPr>
              <a:t>           一号筛      </a:t>
            </a:r>
            <a:r>
              <a:rPr lang="en-US" altLang="zh-CN" sz="2000" dirty="0">
                <a:latin typeface="Times New Roman" pitchFamily="18" charset="0"/>
                <a:cs typeface="Times New Roman" pitchFamily="18" charset="0"/>
              </a:rPr>
              <a:t>2000µm±70µm             </a:t>
            </a:r>
            <a:r>
              <a:rPr lang="en-US" altLang="zh-CN" sz="2000" dirty="0" smtClean="0">
                <a:latin typeface="Times New Roman" pitchFamily="18" charset="0"/>
                <a:cs typeface="Times New Roman" pitchFamily="18" charset="0"/>
              </a:rPr>
              <a:t>  10</a:t>
            </a:r>
            <a:r>
              <a:rPr lang="zh-CN" altLang="en-US" sz="2000" dirty="0">
                <a:latin typeface="Times New Roman" pitchFamily="18" charset="0"/>
                <a:cs typeface="Times New Roman" pitchFamily="18" charset="0"/>
              </a:rPr>
              <a:t>目 </a:t>
            </a:r>
          </a:p>
          <a:p>
            <a:pPr marL="0" indent="0">
              <a:lnSpc>
                <a:spcPts val="2600"/>
              </a:lnSpc>
              <a:buNone/>
            </a:pPr>
            <a:r>
              <a:rPr lang="zh-CN" altLang="en-US" sz="2000" dirty="0">
                <a:latin typeface="Times New Roman" pitchFamily="18" charset="0"/>
                <a:cs typeface="Times New Roman" pitchFamily="18" charset="0"/>
              </a:rPr>
              <a:t>           二号筛       </a:t>
            </a:r>
            <a:r>
              <a:rPr lang="en-US" altLang="zh-CN" sz="2000" dirty="0">
                <a:latin typeface="Times New Roman" pitchFamily="18" charset="0"/>
                <a:cs typeface="Times New Roman" pitchFamily="18" charset="0"/>
              </a:rPr>
              <a:t>850µm±29µm             </a:t>
            </a:r>
            <a:r>
              <a:rPr lang="en-US" altLang="zh-CN" sz="2000" dirty="0" smtClean="0">
                <a:latin typeface="Times New Roman" pitchFamily="18" charset="0"/>
                <a:cs typeface="Times New Roman" pitchFamily="18" charset="0"/>
              </a:rPr>
              <a:t>   24</a:t>
            </a:r>
            <a:r>
              <a:rPr lang="zh-CN" altLang="en-US" sz="2000" dirty="0">
                <a:latin typeface="Times New Roman" pitchFamily="18" charset="0"/>
                <a:cs typeface="Times New Roman" pitchFamily="18" charset="0"/>
              </a:rPr>
              <a:t>目 </a:t>
            </a:r>
          </a:p>
          <a:p>
            <a:pPr marL="0" indent="0">
              <a:lnSpc>
                <a:spcPts val="2600"/>
              </a:lnSpc>
              <a:buNone/>
            </a:pPr>
            <a:r>
              <a:rPr lang="zh-CN" altLang="en-US" sz="2000" dirty="0">
                <a:latin typeface="Times New Roman" pitchFamily="18" charset="0"/>
                <a:cs typeface="Times New Roman" pitchFamily="18" charset="0"/>
              </a:rPr>
              <a:t>           三号筛       </a:t>
            </a:r>
            <a:r>
              <a:rPr lang="en-US" altLang="zh-CN" sz="2000" dirty="0">
                <a:latin typeface="Times New Roman" pitchFamily="18" charset="0"/>
                <a:cs typeface="Times New Roman" pitchFamily="18" charset="0"/>
              </a:rPr>
              <a:t>355µm±13µm             </a:t>
            </a:r>
            <a:r>
              <a:rPr lang="en-US" altLang="zh-CN" sz="2000" dirty="0" smtClean="0">
                <a:latin typeface="Times New Roman" pitchFamily="18" charset="0"/>
                <a:cs typeface="Times New Roman" pitchFamily="18" charset="0"/>
              </a:rPr>
              <a:t>   50</a:t>
            </a:r>
            <a:r>
              <a:rPr lang="zh-CN" altLang="en-US" sz="2000" dirty="0">
                <a:latin typeface="Times New Roman" pitchFamily="18" charset="0"/>
                <a:cs typeface="Times New Roman" pitchFamily="18" charset="0"/>
              </a:rPr>
              <a:t>目 </a:t>
            </a:r>
          </a:p>
          <a:p>
            <a:pPr marL="0" indent="0">
              <a:lnSpc>
                <a:spcPts val="2600"/>
              </a:lnSpc>
              <a:buNone/>
            </a:pPr>
            <a:r>
              <a:rPr lang="zh-CN" altLang="en-US" sz="2000" dirty="0">
                <a:latin typeface="Times New Roman" pitchFamily="18" charset="0"/>
                <a:cs typeface="Times New Roman" pitchFamily="18" charset="0"/>
              </a:rPr>
              <a:t>           四号筛       </a:t>
            </a:r>
            <a:r>
              <a:rPr lang="en-US" altLang="zh-CN" sz="2000" dirty="0">
                <a:latin typeface="Times New Roman" pitchFamily="18" charset="0"/>
                <a:cs typeface="Times New Roman" pitchFamily="18" charset="0"/>
              </a:rPr>
              <a:t>250µm±9.9µm            </a:t>
            </a:r>
            <a:r>
              <a:rPr lang="en-US" altLang="zh-CN" sz="2000" dirty="0" smtClean="0">
                <a:latin typeface="Times New Roman" pitchFamily="18" charset="0"/>
                <a:cs typeface="Times New Roman" pitchFamily="18" charset="0"/>
              </a:rPr>
              <a:t>   </a:t>
            </a:r>
            <a:r>
              <a:rPr lang="en-US" altLang="zh-CN" sz="2000" dirty="0">
                <a:latin typeface="Times New Roman" pitchFamily="18" charset="0"/>
                <a:cs typeface="Times New Roman" pitchFamily="18" charset="0"/>
              </a:rPr>
              <a:t>65</a:t>
            </a:r>
            <a:r>
              <a:rPr lang="zh-CN" altLang="en-US" sz="2000" dirty="0">
                <a:latin typeface="Times New Roman" pitchFamily="18" charset="0"/>
                <a:cs typeface="Times New Roman" pitchFamily="18" charset="0"/>
              </a:rPr>
              <a:t>目</a:t>
            </a:r>
          </a:p>
          <a:p>
            <a:pPr marL="0" indent="0">
              <a:lnSpc>
                <a:spcPts val="2600"/>
              </a:lnSpc>
              <a:buNone/>
            </a:pPr>
            <a:r>
              <a:rPr lang="zh-CN" altLang="en-US" sz="2000" dirty="0">
                <a:latin typeface="Times New Roman" pitchFamily="18" charset="0"/>
                <a:cs typeface="Times New Roman" pitchFamily="18" charset="0"/>
              </a:rPr>
              <a:t>           五号筛       </a:t>
            </a:r>
            <a:r>
              <a:rPr lang="en-US" altLang="zh-CN" sz="2000" dirty="0">
                <a:latin typeface="Times New Roman" pitchFamily="18" charset="0"/>
                <a:cs typeface="Times New Roman" pitchFamily="18" charset="0"/>
              </a:rPr>
              <a:t>180µm±7.6µm             </a:t>
            </a:r>
            <a:r>
              <a:rPr lang="en-US" altLang="zh-CN" sz="2000" dirty="0" smtClean="0">
                <a:latin typeface="Times New Roman" pitchFamily="18" charset="0"/>
                <a:cs typeface="Times New Roman" pitchFamily="18" charset="0"/>
              </a:rPr>
              <a:t>  80</a:t>
            </a:r>
            <a:r>
              <a:rPr lang="zh-CN" altLang="en-US" sz="2000" dirty="0">
                <a:latin typeface="Times New Roman" pitchFamily="18" charset="0"/>
                <a:cs typeface="Times New Roman" pitchFamily="18" charset="0"/>
              </a:rPr>
              <a:t>目 </a:t>
            </a:r>
          </a:p>
          <a:p>
            <a:pPr marL="0" indent="0">
              <a:lnSpc>
                <a:spcPts val="2600"/>
              </a:lnSpc>
              <a:buNone/>
            </a:pPr>
            <a:r>
              <a:rPr lang="zh-CN" altLang="en-US" sz="2000" dirty="0">
                <a:latin typeface="Times New Roman" pitchFamily="18" charset="0"/>
                <a:cs typeface="Times New Roman" pitchFamily="18" charset="0"/>
              </a:rPr>
              <a:t>           六号筛       </a:t>
            </a:r>
            <a:r>
              <a:rPr lang="en-US" altLang="zh-CN" sz="2000" dirty="0">
                <a:latin typeface="Times New Roman" pitchFamily="18" charset="0"/>
                <a:cs typeface="Times New Roman" pitchFamily="18" charset="0"/>
              </a:rPr>
              <a:t>150µm±6.6µm            </a:t>
            </a:r>
            <a:r>
              <a:rPr lang="en-US" altLang="zh-CN" sz="2000" dirty="0" smtClean="0">
                <a:latin typeface="Times New Roman" pitchFamily="18" charset="0"/>
                <a:cs typeface="Times New Roman" pitchFamily="18" charset="0"/>
              </a:rPr>
              <a:t>   100</a:t>
            </a:r>
            <a:r>
              <a:rPr lang="zh-CN" altLang="en-US" sz="2000" dirty="0">
                <a:latin typeface="Times New Roman" pitchFamily="18" charset="0"/>
                <a:cs typeface="Times New Roman" pitchFamily="18" charset="0"/>
              </a:rPr>
              <a:t>目 </a:t>
            </a:r>
          </a:p>
          <a:p>
            <a:pPr marL="0" indent="0">
              <a:lnSpc>
                <a:spcPts val="2600"/>
              </a:lnSpc>
              <a:buNone/>
            </a:pPr>
            <a:r>
              <a:rPr lang="zh-CN" altLang="en-US" sz="2000" dirty="0">
                <a:latin typeface="Times New Roman" pitchFamily="18" charset="0"/>
                <a:cs typeface="Times New Roman" pitchFamily="18" charset="0"/>
              </a:rPr>
              <a:t>           七号筛       </a:t>
            </a:r>
            <a:r>
              <a:rPr lang="en-US" altLang="zh-CN" sz="2000" dirty="0">
                <a:latin typeface="Times New Roman" pitchFamily="18" charset="0"/>
                <a:cs typeface="Times New Roman" pitchFamily="18" charset="0"/>
              </a:rPr>
              <a:t>125µm±5.8µm            </a:t>
            </a:r>
            <a:r>
              <a:rPr lang="en-US" altLang="zh-CN" sz="2000" dirty="0" smtClean="0">
                <a:latin typeface="Times New Roman" pitchFamily="18" charset="0"/>
                <a:cs typeface="Times New Roman" pitchFamily="18" charset="0"/>
              </a:rPr>
              <a:t>   120</a:t>
            </a:r>
            <a:r>
              <a:rPr lang="zh-CN" altLang="en-US" sz="2000" dirty="0">
                <a:latin typeface="Times New Roman" pitchFamily="18" charset="0"/>
                <a:cs typeface="Times New Roman" pitchFamily="18" charset="0"/>
              </a:rPr>
              <a:t>目 </a:t>
            </a:r>
          </a:p>
          <a:p>
            <a:pPr marL="0" indent="0">
              <a:lnSpc>
                <a:spcPts val="2600"/>
              </a:lnSpc>
              <a:buNone/>
            </a:pPr>
            <a:r>
              <a:rPr lang="zh-CN" altLang="en-US" sz="2000" dirty="0">
                <a:latin typeface="Times New Roman" pitchFamily="18" charset="0"/>
                <a:cs typeface="Times New Roman" pitchFamily="18" charset="0"/>
              </a:rPr>
              <a:t>           八号筛        </a:t>
            </a:r>
            <a:r>
              <a:rPr lang="en-US" altLang="zh-CN" sz="2000" dirty="0">
                <a:latin typeface="Times New Roman" pitchFamily="18" charset="0"/>
                <a:cs typeface="Times New Roman" pitchFamily="18" charset="0"/>
              </a:rPr>
              <a:t>90µm±4.6µm            </a:t>
            </a:r>
            <a:r>
              <a:rPr lang="en-US" altLang="zh-CN" sz="2000" dirty="0" smtClean="0">
                <a:latin typeface="Times New Roman" pitchFamily="18" charset="0"/>
                <a:cs typeface="Times New Roman" pitchFamily="18" charset="0"/>
              </a:rPr>
              <a:t>    150</a:t>
            </a:r>
            <a:r>
              <a:rPr lang="zh-CN" altLang="en-US" sz="2000" dirty="0">
                <a:latin typeface="Times New Roman" pitchFamily="18" charset="0"/>
                <a:cs typeface="Times New Roman" pitchFamily="18" charset="0"/>
              </a:rPr>
              <a:t>目 </a:t>
            </a:r>
          </a:p>
          <a:p>
            <a:pPr marL="0" indent="0">
              <a:lnSpc>
                <a:spcPts val="2600"/>
              </a:lnSpc>
              <a:buNone/>
            </a:pPr>
            <a:r>
              <a:rPr lang="zh-CN" altLang="en-US" sz="2000" dirty="0">
                <a:latin typeface="Times New Roman" pitchFamily="18" charset="0"/>
                <a:cs typeface="Times New Roman" pitchFamily="18" charset="0"/>
              </a:rPr>
              <a:t>           九号筛        </a:t>
            </a:r>
            <a:r>
              <a:rPr lang="en-US" altLang="zh-CN" sz="2000" dirty="0">
                <a:latin typeface="Times New Roman" pitchFamily="18" charset="0"/>
                <a:cs typeface="Times New Roman" pitchFamily="18" charset="0"/>
              </a:rPr>
              <a:t>75µm±4.1µm            </a:t>
            </a:r>
            <a:r>
              <a:rPr lang="en-US" altLang="zh-CN" sz="2000" dirty="0" smtClean="0">
                <a:latin typeface="Times New Roman" pitchFamily="18" charset="0"/>
                <a:cs typeface="Times New Roman" pitchFamily="18" charset="0"/>
              </a:rPr>
              <a:t>    200</a:t>
            </a:r>
            <a:r>
              <a:rPr lang="zh-CN" altLang="en-US" sz="2000" dirty="0">
                <a:latin typeface="Times New Roman" pitchFamily="18" charset="0"/>
                <a:cs typeface="Times New Roman" pitchFamily="18" charset="0"/>
              </a:rPr>
              <a:t>目 </a:t>
            </a:r>
          </a:p>
          <a:p>
            <a:pPr marL="0" indent="0">
              <a:buNone/>
            </a:pPr>
            <a:endParaRPr lang="zh-CN" altLang="en-US" dirty="0"/>
          </a:p>
        </p:txBody>
      </p:sp>
    </p:spTree>
    <p:extLst>
      <p:ext uri="{BB962C8B-B14F-4D97-AF65-F5344CB8AC3E}">
        <p14:creationId xmlns:p14="http://schemas.microsoft.com/office/powerpoint/2010/main" val="2181703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a:xfrm>
            <a:off x="467544" y="1309925"/>
            <a:ext cx="8229600" cy="3773016"/>
          </a:xfrm>
        </p:spPr>
        <p:txBody>
          <a:bodyPr>
            <a:normAutofit/>
          </a:bodyPr>
          <a:lstStyle/>
          <a:p>
            <a:pPr marL="0" indent="0">
              <a:lnSpc>
                <a:spcPts val="4600"/>
              </a:lnSpc>
              <a:buNone/>
            </a:pPr>
            <a:r>
              <a:rPr lang="zh-CN" altLang="en-US" dirty="0" smtClean="0"/>
              <a:t>    </a:t>
            </a:r>
            <a:r>
              <a:rPr lang="zh-CN" altLang="en-US" sz="3000" dirty="0" smtClean="0"/>
              <a:t>六</a:t>
            </a:r>
            <a:r>
              <a:rPr lang="zh-CN" altLang="en-US" sz="3000" dirty="0"/>
              <a:t>、正文所设各项规定是针对符合</a:t>
            </a:r>
            <a:r>
              <a:rPr lang="en-US" altLang="zh-CN" sz="3000" dirty="0"/>
              <a:t>《</a:t>
            </a:r>
            <a:r>
              <a:rPr lang="zh-CN" altLang="en-US" sz="3000" dirty="0"/>
              <a:t>兽药生产质量管理规范</a:t>
            </a:r>
            <a:r>
              <a:rPr lang="en-US" altLang="zh-CN" sz="3000" dirty="0" smtClean="0"/>
              <a:t>》</a:t>
            </a:r>
            <a:r>
              <a:rPr lang="zh-CN" altLang="en-US" sz="3000" dirty="0" smtClean="0"/>
              <a:t>的</a:t>
            </a:r>
            <a:r>
              <a:rPr lang="zh-CN" altLang="en-US" sz="3000" dirty="0"/>
              <a:t>产品而言</a:t>
            </a:r>
            <a:r>
              <a:rPr lang="zh-CN" altLang="en-US" sz="3000" dirty="0" smtClean="0"/>
              <a:t>。</a:t>
            </a:r>
            <a:endParaRPr lang="en-US" altLang="zh-CN" sz="3000" dirty="0"/>
          </a:p>
          <a:p>
            <a:pPr marL="0" indent="0">
              <a:lnSpc>
                <a:spcPts val="4600"/>
              </a:lnSpc>
              <a:buNone/>
            </a:pPr>
            <a:r>
              <a:rPr lang="en-US" altLang="zh-CN" sz="3000" dirty="0" smtClean="0"/>
              <a:t>    </a:t>
            </a:r>
            <a:r>
              <a:rPr lang="zh-CN" altLang="en-US" sz="3000" dirty="0" smtClean="0">
                <a:solidFill>
                  <a:srgbClr val="FF0000"/>
                </a:solidFill>
              </a:rPr>
              <a:t>任何</a:t>
            </a:r>
            <a:r>
              <a:rPr lang="zh-CN" altLang="en-US" sz="3000" dirty="0">
                <a:solidFill>
                  <a:srgbClr val="FF0000"/>
                </a:solidFill>
              </a:rPr>
              <a:t>违反兽药</a:t>
            </a:r>
            <a:r>
              <a:rPr lang="en-US" altLang="zh-CN" sz="3000" dirty="0">
                <a:solidFill>
                  <a:srgbClr val="FF0000"/>
                </a:solidFill>
              </a:rPr>
              <a:t>GMP</a:t>
            </a:r>
            <a:r>
              <a:rPr lang="zh-CN" altLang="en-US" sz="3000" dirty="0">
                <a:solidFill>
                  <a:srgbClr val="FF0000"/>
                </a:solidFill>
              </a:rPr>
              <a:t>或有未经批准添加物质所生产的兽药，即使符合</a:t>
            </a:r>
            <a:r>
              <a:rPr lang="en-US" altLang="zh-CN" sz="3000" dirty="0">
                <a:solidFill>
                  <a:srgbClr val="FF0000"/>
                </a:solidFill>
              </a:rPr>
              <a:t>《</a:t>
            </a:r>
            <a:r>
              <a:rPr lang="zh-CN" altLang="en-US" sz="3000" dirty="0">
                <a:solidFill>
                  <a:srgbClr val="FF0000"/>
                </a:solidFill>
              </a:rPr>
              <a:t>中国兽药典</a:t>
            </a:r>
            <a:r>
              <a:rPr lang="en-US" altLang="zh-CN" sz="3000" dirty="0">
                <a:solidFill>
                  <a:srgbClr val="FF0000"/>
                </a:solidFill>
              </a:rPr>
              <a:t>》</a:t>
            </a:r>
            <a:r>
              <a:rPr lang="zh-CN" altLang="en-US" sz="3000" dirty="0">
                <a:solidFill>
                  <a:srgbClr val="FF0000"/>
                </a:solidFill>
              </a:rPr>
              <a:t>或按照</a:t>
            </a:r>
            <a:r>
              <a:rPr lang="en-US" altLang="zh-CN" sz="3000" dirty="0">
                <a:solidFill>
                  <a:srgbClr val="FF0000"/>
                </a:solidFill>
              </a:rPr>
              <a:t>《</a:t>
            </a:r>
            <a:r>
              <a:rPr lang="zh-CN" altLang="en-US" sz="3000" dirty="0">
                <a:solidFill>
                  <a:srgbClr val="FF0000"/>
                </a:solidFill>
              </a:rPr>
              <a:t>中国兽药典</a:t>
            </a:r>
            <a:r>
              <a:rPr lang="en-US" altLang="zh-CN" sz="3000" dirty="0">
                <a:solidFill>
                  <a:srgbClr val="FF0000"/>
                </a:solidFill>
              </a:rPr>
              <a:t>》</a:t>
            </a:r>
            <a:r>
              <a:rPr lang="zh-CN" altLang="en-US" sz="3000" dirty="0">
                <a:solidFill>
                  <a:srgbClr val="FF0000"/>
                </a:solidFill>
              </a:rPr>
              <a:t>暂不能将其添加物或相关杂质定性为何物质，亦不能认为其符合规定</a:t>
            </a:r>
            <a:r>
              <a:rPr lang="zh-CN" altLang="en-US" sz="3000" dirty="0" smtClean="0">
                <a:solidFill>
                  <a:srgbClr val="FF0000"/>
                </a:solidFill>
              </a:rPr>
              <a:t>。</a:t>
            </a:r>
            <a:endParaRPr lang="zh-CN" altLang="en-US" sz="3000" dirty="0">
              <a:solidFill>
                <a:srgbClr val="FF0000"/>
              </a:solidFill>
            </a:endParaRPr>
          </a:p>
        </p:txBody>
      </p:sp>
    </p:spTree>
    <p:extLst>
      <p:ext uri="{BB962C8B-B14F-4D97-AF65-F5344CB8AC3E}">
        <p14:creationId xmlns:p14="http://schemas.microsoft.com/office/powerpoint/2010/main" val="20340261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a:bodyPr>
          <a:lstStyle/>
          <a:p>
            <a:pPr marL="0" indent="0">
              <a:lnSpc>
                <a:spcPts val="4000"/>
              </a:lnSpc>
              <a:buNone/>
            </a:pPr>
            <a:r>
              <a:rPr lang="zh-CN" altLang="en-US" dirty="0" smtClean="0"/>
              <a:t>    </a:t>
            </a:r>
            <a:r>
              <a:rPr lang="zh-CN" altLang="en-US" sz="2400" dirty="0" smtClean="0">
                <a:latin typeface="Times New Roman" pitchFamily="18" charset="0"/>
                <a:cs typeface="Times New Roman" pitchFamily="18" charset="0"/>
              </a:rPr>
              <a:t>九</a:t>
            </a:r>
            <a:r>
              <a:rPr lang="zh-CN" altLang="en-US" sz="2400" dirty="0">
                <a:latin typeface="Times New Roman" pitchFamily="18" charset="0"/>
                <a:cs typeface="Times New Roman" pitchFamily="18" charset="0"/>
              </a:rPr>
              <a:t>、正文内容根据品种和剂型的不同，按顺序可分别列有：（</a:t>
            </a:r>
            <a:r>
              <a:rPr lang="en-US" altLang="zh-CN" sz="2400" dirty="0">
                <a:latin typeface="Times New Roman" pitchFamily="18" charset="0"/>
                <a:cs typeface="Times New Roman" pitchFamily="18" charset="0"/>
              </a:rPr>
              <a:t>1</a:t>
            </a:r>
            <a:r>
              <a:rPr lang="zh-CN" altLang="en-US" sz="2400" dirty="0">
                <a:latin typeface="Times New Roman" pitchFamily="18" charset="0"/>
                <a:cs typeface="Times New Roman" pitchFamily="18" charset="0"/>
              </a:rPr>
              <a:t>）品名（包括中文名、汉语拼音与英文名）；（</a:t>
            </a:r>
            <a:r>
              <a:rPr lang="en-US" altLang="zh-CN" sz="2400" dirty="0">
                <a:latin typeface="Times New Roman" pitchFamily="18" charset="0"/>
                <a:cs typeface="Times New Roman" pitchFamily="18" charset="0"/>
              </a:rPr>
              <a:t>2</a:t>
            </a:r>
            <a:r>
              <a:rPr lang="zh-CN" altLang="en-US" sz="2400" dirty="0">
                <a:latin typeface="Times New Roman" pitchFamily="18" charset="0"/>
                <a:cs typeface="Times New Roman" pitchFamily="18" charset="0"/>
              </a:rPr>
              <a:t>）有机药物的结构式；（</a:t>
            </a:r>
            <a:r>
              <a:rPr lang="en-US" altLang="zh-CN" sz="2400" dirty="0">
                <a:latin typeface="Times New Roman" pitchFamily="18" charset="0"/>
                <a:cs typeface="Times New Roman" pitchFamily="18" charset="0"/>
              </a:rPr>
              <a:t>3</a:t>
            </a:r>
            <a:r>
              <a:rPr lang="zh-CN" altLang="en-US" sz="2400" dirty="0">
                <a:latin typeface="Times New Roman" pitchFamily="18" charset="0"/>
                <a:cs typeface="Times New Roman" pitchFamily="18" charset="0"/>
              </a:rPr>
              <a:t>）分子式与分子量；（</a:t>
            </a:r>
            <a:r>
              <a:rPr lang="en-US" altLang="zh-CN" sz="2400" dirty="0">
                <a:latin typeface="Times New Roman" pitchFamily="18" charset="0"/>
                <a:cs typeface="Times New Roman" pitchFamily="18" charset="0"/>
              </a:rPr>
              <a:t>4</a:t>
            </a:r>
            <a:r>
              <a:rPr lang="zh-CN" altLang="en-US" sz="2400" dirty="0">
                <a:latin typeface="Times New Roman" pitchFamily="18" charset="0"/>
                <a:cs typeface="Times New Roman" pitchFamily="18" charset="0"/>
              </a:rPr>
              <a:t>）来源或有机药物的化学名称；（</a:t>
            </a:r>
            <a:r>
              <a:rPr lang="en-US" altLang="zh-CN" sz="2400" dirty="0">
                <a:latin typeface="Times New Roman" pitchFamily="18" charset="0"/>
                <a:cs typeface="Times New Roman" pitchFamily="18" charset="0"/>
              </a:rPr>
              <a:t>5</a:t>
            </a:r>
            <a:r>
              <a:rPr lang="zh-CN" altLang="en-US" sz="2400" dirty="0">
                <a:latin typeface="Times New Roman" pitchFamily="18" charset="0"/>
                <a:cs typeface="Times New Roman" pitchFamily="18" charset="0"/>
              </a:rPr>
              <a:t>）含量或效价规定；（</a:t>
            </a:r>
            <a:r>
              <a:rPr lang="en-US" altLang="zh-CN" sz="2400" dirty="0">
                <a:latin typeface="Times New Roman" pitchFamily="18" charset="0"/>
                <a:cs typeface="Times New Roman" pitchFamily="18" charset="0"/>
              </a:rPr>
              <a:t>6</a:t>
            </a:r>
            <a:r>
              <a:rPr lang="zh-CN" altLang="en-US" sz="2400" dirty="0">
                <a:latin typeface="Times New Roman" pitchFamily="18" charset="0"/>
                <a:cs typeface="Times New Roman" pitchFamily="18" charset="0"/>
              </a:rPr>
              <a:t>）处方；（</a:t>
            </a:r>
            <a:r>
              <a:rPr lang="en-US" altLang="zh-CN" sz="2400" dirty="0">
                <a:latin typeface="Times New Roman" pitchFamily="18" charset="0"/>
                <a:cs typeface="Times New Roman" pitchFamily="18" charset="0"/>
              </a:rPr>
              <a:t>7</a:t>
            </a:r>
            <a:r>
              <a:rPr lang="zh-CN" altLang="en-US" sz="2400" dirty="0">
                <a:latin typeface="Times New Roman" pitchFamily="18" charset="0"/>
                <a:cs typeface="Times New Roman" pitchFamily="18" charset="0"/>
              </a:rPr>
              <a:t>）制法；（</a:t>
            </a:r>
            <a:r>
              <a:rPr lang="en-US" altLang="zh-CN" sz="2400" dirty="0">
                <a:latin typeface="Times New Roman" pitchFamily="18" charset="0"/>
                <a:cs typeface="Times New Roman" pitchFamily="18" charset="0"/>
              </a:rPr>
              <a:t>8</a:t>
            </a:r>
            <a:r>
              <a:rPr lang="zh-CN" altLang="en-US" sz="2400" dirty="0">
                <a:latin typeface="Times New Roman" pitchFamily="18" charset="0"/>
                <a:cs typeface="Times New Roman" pitchFamily="18" charset="0"/>
              </a:rPr>
              <a:t>）性状；（</a:t>
            </a:r>
            <a:r>
              <a:rPr lang="en-US" altLang="zh-CN" sz="2400" dirty="0">
                <a:latin typeface="Times New Roman" pitchFamily="18" charset="0"/>
                <a:cs typeface="Times New Roman" pitchFamily="18" charset="0"/>
              </a:rPr>
              <a:t>9</a:t>
            </a:r>
            <a:r>
              <a:rPr lang="zh-CN" altLang="en-US" sz="2400" dirty="0">
                <a:latin typeface="Times New Roman" pitchFamily="18" charset="0"/>
                <a:cs typeface="Times New Roman" pitchFamily="18" charset="0"/>
              </a:rPr>
              <a:t>）鉴别；（</a:t>
            </a:r>
            <a:r>
              <a:rPr lang="en-US" altLang="zh-CN" sz="2400" dirty="0">
                <a:latin typeface="Times New Roman" pitchFamily="18" charset="0"/>
                <a:cs typeface="Times New Roman" pitchFamily="18" charset="0"/>
              </a:rPr>
              <a:t>10</a:t>
            </a:r>
            <a:r>
              <a:rPr lang="zh-CN" altLang="en-US" sz="2400" dirty="0">
                <a:latin typeface="Times New Roman" pitchFamily="18" charset="0"/>
                <a:cs typeface="Times New Roman" pitchFamily="18" charset="0"/>
              </a:rPr>
              <a:t>）检查；</a:t>
            </a:r>
            <a:r>
              <a:rPr lang="zh-CN" altLang="en-US" sz="2400" dirty="0">
                <a:solidFill>
                  <a:srgbClr val="FF0000"/>
                </a:solidFill>
                <a:latin typeface="Times New Roman" pitchFamily="18" charset="0"/>
                <a:cs typeface="Times New Roman" pitchFamily="18" charset="0"/>
              </a:rPr>
              <a:t>（</a:t>
            </a:r>
            <a:r>
              <a:rPr lang="en-US" altLang="zh-CN" sz="2400" dirty="0">
                <a:solidFill>
                  <a:srgbClr val="FF0000"/>
                </a:solidFill>
                <a:latin typeface="Times New Roman" pitchFamily="18" charset="0"/>
                <a:cs typeface="Times New Roman" pitchFamily="18" charset="0"/>
              </a:rPr>
              <a:t>11</a:t>
            </a:r>
            <a:r>
              <a:rPr lang="zh-CN" altLang="en-US" sz="2400" dirty="0">
                <a:solidFill>
                  <a:srgbClr val="FF0000"/>
                </a:solidFill>
                <a:latin typeface="Times New Roman" pitchFamily="18" charset="0"/>
                <a:cs typeface="Times New Roman" pitchFamily="18" charset="0"/>
              </a:rPr>
              <a:t>）含量测定</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12</a:t>
            </a:r>
            <a:r>
              <a:rPr lang="zh-CN" altLang="en-US" sz="2400" dirty="0">
                <a:latin typeface="Times New Roman" pitchFamily="18" charset="0"/>
                <a:cs typeface="Times New Roman" pitchFamily="18" charset="0"/>
              </a:rPr>
              <a:t>）类别；</a:t>
            </a:r>
            <a:r>
              <a:rPr lang="zh-CN" altLang="en-US" sz="2400" dirty="0">
                <a:solidFill>
                  <a:srgbClr val="FF0000"/>
                </a:solidFill>
                <a:latin typeface="Times New Roman" pitchFamily="18" charset="0"/>
                <a:cs typeface="Times New Roman" pitchFamily="18" charset="0"/>
              </a:rPr>
              <a:t>（</a:t>
            </a:r>
            <a:r>
              <a:rPr lang="en-US" altLang="zh-CN" sz="2400" dirty="0">
                <a:solidFill>
                  <a:srgbClr val="FF0000"/>
                </a:solidFill>
                <a:latin typeface="Times New Roman" pitchFamily="18" charset="0"/>
                <a:cs typeface="Times New Roman" pitchFamily="18" charset="0"/>
              </a:rPr>
              <a:t>13</a:t>
            </a:r>
            <a:r>
              <a:rPr lang="zh-CN" altLang="en-US" sz="2400" dirty="0">
                <a:solidFill>
                  <a:srgbClr val="FF0000"/>
                </a:solidFill>
                <a:latin typeface="Times New Roman" pitchFamily="18" charset="0"/>
                <a:cs typeface="Times New Roman" pitchFamily="18" charset="0"/>
              </a:rPr>
              <a:t>）作用与用途</a:t>
            </a:r>
            <a:r>
              <a:rPr lang="zh-CN" altLang="en-US" sz="2400" dirty="0">
                <a:latin typeface="Times New Roman" pitchFamily="18" charset="0"/>
                <a:cs typeface="Times New Roman" pitchFamily="18" charset="0"/>
              </a:rPr>
              <a:t>；</a:t>
            </a:r>
            <a:r>
              <a:rPr lang="zh-CN" altLang="en-US" sz="2400" dirty="0">
                <a:solidFill>
                  <a:srgbClr val="FF0000"/>
                </a:solidFill>
                <a:latin typeface="Times New Roman" pitchFamily="18" charset="0"/>
                <a:cs typeface="Times New Roman" pitchFamily="18" charset="0"/>
              </a:rPr>
              <a:t>（</a:t>
            </a:r>
            <a:r>
              <a:rPr lang="en-US" altLang="zh-CN" sz="2400" dirty="0">
                <a:solidFill>
                  <a:srgbClr val="FF0000"/>
                </a:solidFill>
                <a:latin typeface="Times New Roman" pitchFamily="18" charset="0"/>
                <a:cs typeface="Times New Roman" pitchFamily="18" charset="0"/>
              </a:rPr>
              <a:t>14</a:t>
            </a:r>
            <a:r>
              <a:rPr lang="zh-CN" altLang="en-US" sz="2400" dirty="0">
                <a:solidFill>
                  <a:srgbClr val="FF0000"/>
                </a:solidFill>
                <a:latin typeface="Times New Roman" pitchFamily="18" charset="0"/>
                <a:cs typeface="Times New Roman" pitchFamily="18" charset="0"/>
              </a:rPr>
              <a:t>）用法与用量</a:t>
            </a:r>
            <a:r>
              <a:rPr lang="zh-CN" altLang="en-US" sz="2400" dirty="0">
                <a:latin typeface="Times New Roman" pitchFamily="18" charset="0"/>
                <a:cs typeface="Times New Roman" pitchFamily="18" charset="0"/>
              </a:rPr>
              <a:t>；</a:t>
            </a:r>
            <a:r>
              <a:rPr lang="zh-CN" altLang="en-US" sz="2400" dirty="0">
                <a:solidFill>
                  <a:srgbClr val="FF0000"/>
                </a:solidFill>
                <a:latin typeface="Times New Roman" pitchFamily="18" charset="0"/>
                <a:cs typeface="Times New Roman" pitchFamily="18" charset="0"/>
              </a:rPr>
              <a:t>（</a:t>
            </a:r>
            <a:r>
              <a:rPr lang="en-US" altLang="zh-CN" sz="2400" dirty="0">
                <a:solidFill>
                  <a:srgbClr val="FF0000"/>
                </a:solidFill>
                <a:latin typeface="Times New Roman" pitchFamily="18" charset="0"/>
                <a:cs typeface="Times New Roman" pitchFamily="18" charset="0"/>
              </a:rPr>
              <a:t>15</a:t>
            </a:r>
            <a:r>
              <a:rPr lang="zh-CN" altLang="en-US" sz="2400" dirty="0">
                <a:solidFill>
                  <a:srgbClr val="FF0000"/>
                </a:solidFill>
                <a:latin typeface="Times New Roman" pitchFamily="18" charset="0"/>
                <a:cs typeface="Times New Roman" pitchFamily="18" charset="0"/>
              </a:rPr>
              <a:t>）注意事项</a:t>
            </a:r>
            <a:r>
              <a:rPr lang="zh-CN" altLang="en-US" sz="2400" dirty="0">
                <a:latin typeface="Times New Roman" pitchFamily="18" charset="0"/>
                <a:cs typeface="Times New Roman" pitchFamily="18" charset="0"/>
              </a:rPr>
              <a:t>；</a:t>
            </a:r>
            <a:r>
              <a:rPr lang="zh-CN" altLang="en-US" sz="2400" dirty="0">
                <a:solidFill>
                  <a:srgbClr val="FF0000"/>
                </a:solidFill>
                <a:latin typeface="Times New Roman" pitchFamily="18" charset="0"/>
                <a:cs typeface="Times New Roman" pitchFamily="18" charset="0"/>
              </a:rPr>
              <a:t>（</a:t>
            </a:r>
            <a:r>
              <a:rPr lang="en-US" altLang="zh-CN" sz="2400" dirty="0">
                <a:solidFill>
                  <a:srgbClr val="FF0000"/>
                </a:solidFill>
                <a:latin typeface="Times New Roman" pitchFamily="18" charset="0"/>
                <a:cs typeface="Times New Roman" pitchFamily="18" charset="0"/>
              </a:rPr>
              <a:t>16</a:t>
            </a:r>
            <a:r>
              <a:rPr lang="zh-CN" altLang="en-US" sz="2400" dirty="0">
                <a:solidFill>
                  <a:srgbClr val="FF0000"/>
                </a:solidFill>
                <a:latin typeface="Times New Roman" pitchFamily="18" charset="0"/>
                <a:cs typeface="Times New Roman" pitchFamily="18" charset="0"/>
              </a:rPr>
              <a:t>）不良反应</a:t>
            </a:r>
            <a:r>
              <a:rPr lang="zh-CN" altLang="en-US" sz="2400" dirty="0">
                <a:latin typeface="Times New Roman" pitchFamily="18" charset="0"/>
                <a:cs typeface="Times New Roman" pitchFamily="18" charset="0"/>
              </a:rPr>
              <a:t>；</a:t>
            </a:r>
            <a:r>
              <a:rPr lang="zh-CN" altLang="en-US" sz="2400" dirty="0">
                <a:solidFill>
                  <a:srgbClr val="FF0000"/>
                </a:solidFill>
                <a:latin typeface="Times New Roman" pitchFamily="18" charset="0"/>
                <a:cs typeface="Times New Roman" pitchFamily="18" charset="0"/>
              </a:rPr>
              <a:t>（</a:t>
            </a:r>
            <a:r>
              <a:rPr lang="en-US" altLang="zh-CN" sz="2400" dirty="0">
                <a:solidFill>
                  <a:srgbClr val="FF0000"/>
                </a:solidFill>
                <a:latin typeface="Times New Roman" pitchFamily="18" charset="0"/>
                <a:cs typeface="Times New Roman" pitchFamily="18" charset="0"/>
              </a:rPr>
              <a:t>17</a:t>
            </a:r>
            <a:r>
              <a:rPr lang="zh-CN" altLang="en-US" sz="2400" dirty="0">
                <a:solidFill>
                  <a:srgbClr val="FF0000"/>
                </a:solidFill>
                <a:latin typeface="Times New Roman" pitchFamily="18" charset="0"/>
                <a:cs typeface="Times New Roman" pitchFamily="18" charset="0"/>
              </a:rPr>
              <a:t>）休药期</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18</a:t>
            </a:r>
            <a:r>
              <a:rPr lang="zh-CN" altLang="en-US" sz="2400" dirty="0">
                <a:latin typeface="Times New Roman" pitchFamily="18" charset="0"/>
                <a:cs typeface="Times New Roman" pitchFamily="18" charset="0"/>
              </a:rPr>
              <a:t>）规格；（</a:t>
            </a:r>
            <a:r>
              <a:rPr lang="en-US" altLang="zh-CN" sz="2400" dirty="0">
                <a:latin typeface="Times New Roman" pitchFamily="18" charset="0"/>
                <a:cs typeface="Times New Roman" pitchFamily="18" charset="0"/>
              </a:rPr>
              <a:t>19</a:t>
            </a:r>
            <a:r>
              <a:rPr lang="zh-CN" altLang="en-US" sz="2400" dirty="0">
                <a:latin typeface="Times New Roman" pitchFamily="18" charset="0"/>
                <a:cs typeface="Times New Roman" pitchFamily="18" charset="0"/>
              </a:rPr>
              <a:t>）贮藏；（</a:t>
            </a:r>
            <a:r>
              <a:rPr lang="en-US" altLang="zh-CN" sz="2400" dirty="0">
                <a:latin typeface="Times New Roman" pitchFamily="18" charset="0"/>
                <a:cs typeface="Times New Roman" pitchFamily="18" charset="0"/>
              </a:rPr>
              <a:t>20</a:t>
            </a:r>
            <a:r>
              <a:rPr lang="zh-CN" altLang="en-US" sz="2400" dirty="0">
                <a:latin typeface="Times New Roman" pitchFamily="18" charset="0"/>
                <a:cs typeface="Times New Roman" pitchFamily="18" charset="0"/>
              </a:rPr>
              <a:t>）制剂等。</a:t>
            </a:r>
          </a:p>
        </p:txBody>
      </p:sp>
    </p:spTree>
    <p:extLst>
      <p:ext uri="{BB962C8B-B14F-4D97-AF65-F5344CB8AC3E}">
        <p14:creationId xmlns:p14="http://schemas.microsoft.com/office/powerpoint/2010/main" val="4064459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a:bodyPr>
          <a:lstStyle/>
          <a:p>
            <a:pPr marL="0" indent="0">
              <a:lnSpc>
                <a:spcPts val="4000"/>
              </a:lnSpc>
              <a:buNone/>
            </a:pPr>
            <a:r>
              <a:rPr lang="zh-CN" altLang="en-US" sz="3000" dirty="0" smtClean="0">
                <a:solidFill>
                  <a:srgbClr val="FF0000"/>
                </a:solidFill>
              </a:rPr>
              <a:t>   十七、 采用</a:t>
            </a:r>
            <a:r>
              <a:rPr lang="zh-CN" altLang="en-US" sz="3000" dirty="0">
                <a:solidFill>
                  <a:srgbClr val="FF0000"/>
                </a:solidFill>
              </a:rPr>
              <a:t>色谱法检测有关物质时，杂质峰（或斑点）不包括溶剂、辅料或原料药的非活性部分等产生的色谱峰（或斑点）。必要时，可采用适宜的方法对上述非杂质峰（或斑点）进行确认。</a:t>
            </a:r>
          </a:p>
          <a:p>
            <a:pPr marL="0" indent="0">
              <a:buNone/>
            </a:pPr>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681576"/>
            <a:ext cx="5937250" cy="2589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1383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lstStyle/>
          <a:p>
            <a:pPr marL="0" indent="0">
              <a:buNone/>
            </a:pPr>
            <a:r>
              <a:rPr lang="zh-CN" altLang="en-US" dirty="0"/>
              <a:t> </a:t>
            </a:r>
            <a:r>
              <a:rPr lang="zh-CN" altLang="en-US" dirty="0" smtClean="0"/>
              <a:t>    十七、</a:t>
            </a:r>
            <a:r>
              <a:rPr lang="zh-CN" altLang="en-US" dirty="0" smtClean="0">
                <a:solidFill>
                  <a:srgbClr val="FF0000"/>
                </a:solidFill>
              </a:rPr>
              <a:t>处方</a:t>
            </a:r>
            <a:r>
              <a:rPr lang="zh-CN" altLang="en-US" dirty="0">
                <a:solidFill>
                  <a:srgbClr val="FF0000"/>
                </a:solidFill>
              </a:rPr>
              <a:t>中含有抑菌剂的注射剂和眼用制剂，应建立适宜的检测方法对抑菌剂的含量进行控制。正文已明确列有抑菌剂检查的品种必须依法对产品中使用的抑菌剂进行该项检查，并应符合相应的限度规定</a:t>
            </a:r>
            <a:r>
              <a:rPr lang="zh-CN" altLang="en-US" dirty="0"/>
              <a:t>。</a:t>
            </a:r>
          </a:p>
        </p:txBody>
      </p:sp>
    </p:spTree>
    <p:extLst>
      <p:ext uri="{BB962C8B-B14F-4D97-AF65-F5344CB8AC3E}">
        <p14:creationId xmlns:p14="http://schemas.microsoft.com/office/powerpoint/2010/main" val="13106177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lstStyle/>
          <a:p>
            <a:pPr marL="0" indent="0">
              <a:lnSpc>
                <a:spcPts val="4600"/>
              </a:lnSpc>
              <a:buNone/>
            </a:pPr>
            <a:r>
              <a:rPr lang="zh-CN" altLang="en-US" dirty="0" smtClean="0"/>
              <a:t>    </a:t>
            </a:r>
            <a:r>
              <a:rPr lang="zh-CN" altLang="en-US" sz="3000" dirty="0" smtClean="0"/>
              <a:t>十九</a:t>
            </a:r>
            <a:r>
              <a:rPr lang="zh-CN" altLang="en-US" sz="3000" dirty="0"/>
              <a:t>、类别、</a:t>
            </a:r>
            <a:r>
              <a:rPr lang="zh-CN" altLang="en-US" sz="3000" dirty="0">
                <a:solidFill>
                  <a:srgbClr val="FF0000"/>
                </a:solidFill>
              </a:rPr>
              <a:t>作用与用途</a:t>
            </a:r>
            <a:r>
              <a:rPr lang="zh-CN" altLang="en-US" sz="3000" dirty="0"/>
              <a:t>，系指兽药的主要作用与用途或学科的归属划分，不排除在临床实践的</a:t>
            </a:r>
            <a:r>
              <a:rPr lang="zh-CN" altLang="en-US" sz="3000" dirty="0" smtClean="0"/>
              <a:t>基础上</a:t>
            </a:r>
            <a:r>
              <a:rPr lang="zh-CN" altLang="en-US" sz="3000" dirty="0"/>
              <a:t>作其他类别药物使用</a:t>
            </a:r>
            <a:r>
              <a:rPr lang="zh-CN" altLang="en-US" sz="3000" dirty="0" smtClean="0"/>
              <a:t>。</a:t>
            </a:r>
            <a:endParaRPr lang="en-US" altLang="zh-CN" sz="3000" dirty="0" smtClean="0"/>
          </a:p>
          <a:p>
            <a:pPr marL="0" indent="0">
              <a:lnSpc>
                <a:spcPts val="4600"/>
              </a:lnSpc>
              <a:buNone/>
            </a:pPr>
            <a:r>
              <a:rPr lang="zh-CN" altLang="en-US" sz="3000" dirty="0" smtClean="0">
                <a:solidFill>
                  <a:srgbClr val="FF0000"/>
                </a:solidFill>
              </a:rPr>
              <a:t>    二十</a:t>
            </a:r>
            <a:r>
              <a:rPr lang="zh-CN" altLang="en-US" sz="3000" dirty="0">
                <a:solidFill>
                  <a:srgbClr val="FF0000"/>
                </a:solidFill>
              </a:rPr>
              <a:t>、用法与用量，系指常用的给药方法和除另有规定外成年畜禽的常用剂量</a:t>
            </a:r>
            <a:r>
              <a:rPr lang="zh-CN" altLang="en-US" sz="3000" dirty="0" smtClean="0">
                <a:solidFill>
                  <a:srgbClr val="FF0000"/>
                </a:solidFill>
              </a:rPr>
              <a:t>。</a:t>
            </a:r>
            <a:endParaRPr lang="en-US" altLang="zh-CN" sz="3000" dirty="0" smtClean="0">
              <a:solidFill>
                <a:srgbClr val="FF0000"/>
              </a:solidFill>
            </a:endParaRPr>
          </a:p>
          <a:p>
            <a:pPr marL="0" indent="0">
              <a:buNone/>
            </a:pPr>
            <a:endParaRPr lang="zh-CN" altLang="en-US" dirty="0">
              <a:solidFill>
                <a:srgbClr val="FF0000"/>
              </a:solidFill>
            </a:endParaRPr>
          </a:p>
        </p:txBody>
      </p:sp>
    </p:spTree>
    <p:extLst>
      <p:ext uri="{BB962C8B-B14F-4D97-AF65-F5344CB8AC3E}">
        <p14:creationId xmlns:p14="http://schemas.microsoft.com/office/powerpoint/2010/main" val="37863953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70000" lnSpcReduction="20000"/>
          </a:bodyPr>
          <a:lstStyle/>
          <a:p>
            <a:pPr marL="0" indent="0">
              <a:lnSpc>
                <a:spcPts val="3600"/>
              </a:lnSpc>
              <a:buNone/>
            </a:pPr>
            <a:r>
              <a:rPr lang="zh-CN" altLang="en-US" dirty="0"/>
              <a:t> </a:t>
            </a:r>
            <a:r>
              <a:rPr lang="zh-CN" altLang="en-US" dirty="0" smtClean="0"/>
              <a:t>   二十二</a:t>
            </a:r>
            <a:r>
              <a:rPr lang="zh-CN" altLang="en-US" dirty="0"/>
              <a:t>、贮藏项下的规定，系为避免污染和降解而对兽药贮存与保管的基本要求，以下列名词术语表示：</a:t>
            </a:r>
          </a:p>
          <a:p>
            <a:pPr marL="0" indent="0">
              <a:lnSpc>
                <a:spcPts val="3600"/>
              </a:lnSpc>
              <a:buNone/>
            </a:pPr>
            <a:r>
              <a:rPr lang="zh-CN" altLang="en-US" dirty="0"/>
              <a:t>    遮光  系指用不透光的容器包装，例如棕色容器或黑纸包裹的无色透明、半透明容器；</a:t>
            </a:r>
          </a:p>
          <a:p>
            <a:pPr marL="0" indent="0">
              <a:lnSpc>
                <a:spcPts val="3600"/>
              </a:lnSpc>
              <a:buNone/>
            </a:pPr>
            <a:r>
              <a:rPr lang="zh-CN" altLang="en-US" dirty="0"/>
              <a:t>    </a:t>
            </a:r>
            <a:r>
              <a:rPr lang="zh-CN" altLang="en-US" dirty="0">
                <a:solidFill>
                  <a:srgbClr val="FF0000"/>
                </a:solidFill>
              </a:rPr>
              <a:t>避光  系指避免日光直射；</a:t>
            </a:r>
          </a:p>
          <a:p>
            <a:pPr marL="0" indent="0">
              <a:lnSpc>
                <a:spcPts val="3600"/>
              </a:lnSpc>
              <a:buNone/>
            </a:pPr>
            <a:r>
              <a:rPr lang="zh-CN" altLang="en-US" dirty="0" smtClean="0"/>
              <a:t>    密闭  </a:t>
            </a:r>
            <a:r>
              <a:rPr lang="zh-CN" altLang="en-US" dirty="0"/>
              <a:t>系指将容器密闭，以防止尘土及异物进入；</a:t>
            </a:r>
          </a:p>
          <a:p>
            <a:pPr marL="0" indent="0">
              <a:lnSpc>
                <a:spcPts val="3600"/>
              </a:lnSpc>
              <a:buNone/>
            </a:pPr>
            <a:r>
              <a:rPr lang="zh-CN" altLang="en-US" dirty="0"/>
              <a:t>    密封  系指将容器密封以防止风化、吸潮、挥发或异物进入；</a:t>
            </a:r>
          </a:p>
          <a:p>
            <a:pPr marL="0" indent="0">
              <a:lnSpc>
                <a:spcPts val="3600"/>
              </a:lnSpc>
              <a:buNone/>
            </a:pPr>
            <a:r>
              <a:rPr lang="zh-CN" altLang="en-US" dirty="0"/>
              <a:t>    熔封或严封  系指将容器熔封或用适宜的材料严封，以防止空气与水分的侵入并防止污染；</a:t>
            </a:r>
          </a:p>
          <a:p>
            <a:pPr marL="0" indent="0">
              <a:buNone/>
            </a:pPr>
            <a:endParaRPr lang="zh-CN" altLang="en-US" dirty="0"/>
          </a:p>
        </p:txBody>
      </p:sp>
    </p:spTree>
    <p:extLst>
      <p:ext uri="{BB962C8B-B14F-4D97-AF65-F5344CB8AC3E}">
        <p14:creationId xmlns:p14="http://schemas.microsoft.com/office/powerpoint/2010/main" val="29091790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lstStyle/>
          <a:p>
            <a:pPr marL="0" indent="0">
              <a:lnSpc>
                <a:spcPts val="4600"/>
              </a:lnSpc>
              <a:buNone/>
            </a:pPr>
            <a:r>
              <a:rPr lang="zh-CN" altLang="en-US" dirty="0" smtClean="0"/>
              <a:t>    </a:t>
            </a:r>
            <a:r>
              <a:rPr lang="zh-CN" altLang="en-US" sz="3000" dirty="0" smtClean="0">
                <a:latin typeface="Times New Roman" pitchFamily="18" charset="0"/>
                <a:cs typeface="Times New Roman" pitchFamily="18" charset="0"/>
              </a:rPr>
              <a:t>阴凉</a:t>
            </a:r>
            <a:r>
              <a:rPr lang="zh-CN" altLang="en-US" sz="3000" dirty="0">
                <a:latin typeface="Times New Roman" pitchFamily="18" charset="0"/>
                <a:cs typeface="Times New Roman" pitchFamily="18" charset="0"/>
              </a:rPr>
              <a:t>处  系指不超过</a:t>
            </a:r>
            <a:r>
              <a:rPr lang="en-US" altLang="zh-CN" sz="3000" dirty="0">
                <a:latin typeface="Times New Roman" pitchFamily="18" charset="0"/>
                <a:cs typeface="Times New Roman" pitchFamily="18" charset="0"/>
              </a:rPr>
              <a:t>20℃</a:t>
            </a:r>
            <a:r>
              <a:rPr lang="zh-CN" altLang="en-US" sz="3000" dirty="0">
                <a:latin typeface="Times New Roman" pitchFamily="18" charset="0"/>
                <a:cs typeface="Times New Roman" pitchFamily="18" charset="0"/>
              </a:rPr>
              <a:t>；</a:t>
            </a:r>
          </a:p>
          <a:p>
            <a:pPr marL="0" indent="0">
              <a:lnSpc>
                <a:spcPts val="4600"/>
              </a:lnSpc>
              <a:buNone/>
            </a:pPr>
            <a:r>
              <a:rPr lang="zh-CN" altLang="en-US" sz="3000" dirty="0">
                <a:latin typeface="Times New Roman" pitchFamily="18" charset="0"/>
                <a:cs typeface="Times New Roman" pitchFamily="18" charset="0"/>
              </a:rPr>
              <a:t>    凉暗处  系指避光并不超过</a:t>
            </a:r>
            <a:r>
              <a:rPr lang="en-US" altLang="zh-CN" sz="3000" dirty="0">
                <a:latin typeface="Times New Roman" pitchFamily="18" charset="0"/>
                <a:cs typeface="Times New Roman" pitchFamily="18" charset="0"/>
              </a:rPr>
              <a:t>20℃</a:t>
            </a:r>
            <a:r>
              <a:rPr lang="zh-CN" altLang="en-US" sz="3000" dirty="0">
                <a:latin typeface="Times New Roman" pitchFamily="18" charset="0"/>
                <a:cs typeface="Times New Roman" pitchFamily="18" charset="0"/>
              </a:rPr>
              <a:t>；</a:t>
            </a:r>
          </a:p>
          <a:p>
            <a:pPr marL="0" indent="0">
              <a:lnSpc>
                <a:spcPts val="4600"/>
              </a:lnSpc>
              <a:buNone/>
            </a:pPr>
            <a:r>
              <a:rPr lang="zh-CN" altLang="en-US" sz="3000" dirty="0" smtClean="0">
                <a:latin typeface="Times New Roman" pitchFamily="18" charset="0"/>
                <a:cs typeface="Times New Roman" pitchFamily="18" charset="0"/>
              </a:rPr>
              <a:t>    冷</a:t>
            </a:r>
            <a:r>
              <a:rPr lang="zh-CN" altLang="en-US" sz="3000" dirty="0">
                <a:latin typeface="Times New Roman" pitchFamily="18" charset="0"/>
                <a:cs typeface="Times New Roman" pitchFamily="18" charset="0"/>
              </a:rPr>
              <a:t>处    系指</a:t>
            </a:r>
            <a:r>
              <a:rPr lang="en-US" altLang="zh-CN" sz="3000" dirty="0">
                <a:latin typeface="Times New Roman" pitchFamily="18" charset="0"/>
                <a:cs typeface="Times New Roman" pitchFamily="18" charset="0"/>
              </a:rPr>
              <a:t>2</a:t>
            </a:r>
            <a:r>
              <a:rPr lang="zh-CN" altLang="en-US" sz="3000" dirty="0">
                <a:latin typeface="Times New Roman" pitchFamily="18" charset="0"/>
                <a:cs typeface="Times New Roman" pitchFamily="18" charset="0"/>
              </a:rPr>
              <a:t>～</a:t>
            </a:r>
            <a:r>
              <a:rPr lang="en-US" altLang="zh-CN" sz="3000" dirty="0">
                <a:latin typeface="Times New Roman" pitchFamily="18" charset="0"/>
                <a:cs typeface="Times New Roman" pitchFamily="18" charset="0"/>
              </a:rPr>
              <a:t>10℃</a:t>
            </a:r>
            <a:r>
              <a:rPr lang="zh-CN" altLang="en-US" sz="3000" dirty="0">
                <a:latin typeface="Times New Roman" pitchFamily="18" charset="0"/>
                <a:cs typeface="Times New Roman" pitchFamily="18" charset="0"/>
              </a:rPr>
              <a:t>；</a:t>
            </a:r>
          </a:p>
          <a:p>
            <a:pPr marL="0" indent="0">
              <a:lnSpc>
                <a:spcPts val="4600"/>
              </a:lnSpc>
              <a:buNone/>
            </a:pPr>
            <a:r>
              <a:rPr lang="zh-CN" altLang="en-US" sz="3000" dirty="0" smtClean="0">
                <a:latin typeface="Times New Roman" pitchFamily="18" charset="0"/>
                <a:cs typeface="Times New Roman" pitchFamily="18" charset="0"/>
              </a:rPr>
              <a:t>    常温    </a:t>
            </a:r>
            <a:r>
              <a:rPr lang="zh-CN" altLang="en-US" sz="3000" dirty="0">
                <a:latin typeface="Times New Roman" pitchFamily="18" charset="0"/>
                <a:cs typeface="Times New Roman" pitchFamily="18" charset="0"/>
              </a:rPr>
              <a:t>系指</a:t>
            </a:r>
            <a:r>
              <a:rPr lang="en-US" altLang="zh-CN" sz="3000" dirty="0">
                <a:latin typeface="Times New Roman" pitchFamily="18" charset="0"/>
                <a:cs typeface="Times New Roman" pitchFamily="18" charset="0"/>
              </a:rPr>
              <a:t>10</a:t>
            </a:r>
            <a:r>
              <a:rPr lang="zh-CN" altLang="en-US" sz="3000" dirty="0">
                <a:latin typeface="Times New Roman" pitchFamily="18" charset="0"/>
                <a:cs typeface="Times New Roman" pitchFamily="18" charset="0"/>
              </a:rPr>
              <a:t>～</a:t>
            </a:r>
            <a:r>
              <a:rPr lang="en-US" altLang="zh-CN" sz="3000" dirty="0">
                <a:latin typeface="Times New Roman" pitchFamily="18" charset="0"/>
                <a:cs typeface="Times New Roman" pitchFamily="18" charset="0"/>
              </a:rPr>
              <a:t>30℃</a:t>
            </a:r>
            <a:r>
              <a:rPr lang="zh-CN" altLang="en-US" sz="3000" dirty="0">
                <a:latin typeface="Times New Roman" pitchFamily="18" charset="0"/>
                <a:cs typeface="Times New Roman" pitchFamily="18" charset="0"/>
              </a:rPr>
              <a:t>。</a:t>
            </a:r>
          </a:p>
          <a:p>
            <a:pPr marL="0" indent="0">
              <a:lnSpc>
                <a:spcPts val="4600"/>
              </a:lnSpc>
              <a:buNone/>
            </a:pPr>
            <a:r>
              <a:rPr lang="zh-CN" altLang="en-US" sz="3000" dirty="0" smtClean="0">
                <a:latin typeface="Times New Roman" pitchFamily="18" charset="0"/>
                <a:cs typeface="Times New Roman" pitchFamily="18" charset="0"/>
              </a:rPr>
              <a:t>    除</a:t>
            </a:r>
            <a:r>
              <a:rPr lang="zh-CN" altLang="en-US" sz="3000" dirty="0">
                <a:latin typeface="Times New Roman" pitchFamily="18" charset="0"/>
                <a:cs typeface="Times New Roman" pitchFamily="18" charset="0"/>
              </a:rPr>
              <a:t>另有规定外，贮藏项下未规定温度的一般系指常温。</a:t>
            </a:r>
          </a:p>
          <a:p>
            <a:pPr marL="0" indent="0">
              <a:buNone/>
            </a:pPr>
            <a:endParaRPr lang="zh-CN" altLang="en-US" dirty="0"/>
          </a:p>
        </p:txBody>
      </p:sp>
    </p:spTree>
    <p:extLst>
      <p:ext uri="{BB962C8B-B14F-4D97-AF65-F5344CB8AC3E}">
        <p14:creationId xmlns:p14="http://schemas.microsoft.com/office/powerpoint/2010/main" val="25887960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62500" lnSpcReduction="20000"/>
          </a:bodyPr>
          <a:lstStyle/>
          <a:p>
            <a:pPr marL="0" indent="0">
              <a:lnSpc>
                <a:spcPts val="3600"/>
              </a:lnSpc>
              <a:buNone/>
            </a:pPr>
            <a:r>
              <a:rPr lang="zh-CN" altLang="en-US" dirty="0"/>
              <a:t> </a:t>
            </a:r>
            <a:r>
              <a:rPr lang="zh-CN" altLang="en-US" dirty="0" smtClean="0"/>
              <a:t>    二十三</a:t>
            </a:r>
            <a:r>
              <a:rPr lang="zh-CN" altLang="en-US" dirty="0"/>
              <a:t>、制剂中使用的原料药和辅料，均应符合本版兽药典的规定；本版兽药典未收载者，必须制定符合兽药用要求的标准，并需经国务院兽医行政管理部门批准</a:t>
            </a:r>
            <a:r>
              <a:rPr lang="zh-CN" altLang="en-US" dirty="0" smtClean="0"/>
              <a:t>。</a:t>
            </a:r>
            <a:endParaRPr lang="en-US" altLang="zh-CN" dirty="0" smtClean="0"/>
          </a:p>
          <a:p>
            <a:pPr marL="0" indent="0">
              <a:lnSpc>
                <a:spcPts val="3600"/>
              </a:lnSpc>
              <a:buNone/>
            </a:pPr>
            <a:r>
              <a:rPr lang="zh-CN" altLang="en-US" dirty="0" smtClean="0">
                <a:solidFill>
                  <a:srgbClr val="FF0000"/>
                </a:solidFill>
              </a:rPr>
              <a:t>    本</a:t>
            </a:r>
            <a:r>
              <a:rPr lang="zh-CN" altLang="en-US" dirty="0">
                <a:solidFill>
                  <a:srgbClr val="FF0000"/>
                </a:solidFill>
              </a:rPr>
              <a:t>版兽药典收载的药用辅料标准是对在品种</a:t>
            </a:r>
            <a:r>
              <a:rPr lang="en-US" altLang="zh-CN" dirty="0">
                <a:solidFill>
                  <a:srgbClr val="FF0000"/>
                </a:solidFill>
              </a:rPr>
              <a:t>【</a:t>
            </a:r>
            <a:r>
              <a:rPr lang="zh-CN" altLang="en-US" dirty="0">
                <a:solidFill>
                  <a:srgbClr val="FF0000"/>
                </a:solidFill>
              </a:rPr>
              <a:t>类别</a:t>
            </a:r>
            <a:r>
              <a:rPr lang="en-US" altLang="zh-CN" dirty="0">
                <a:solidFill>
                  <a:srgbClr val="FF0000"/>
                </a:solidFill>
              </a:rPr>
              <a:t>】</a:t>
            </a:r>
            <a:r>
              <a:rPr lang="zh-CN" altLang="en-US" dirty="0">
                <a:solidFill>
                  <a:srgbClr val="FF0000"/>
                </a:solidFill>
              </a:rPr>
              <a:t>项下规定相应用途辅料的基本要求。</a:t>
            </a:r>
          </a:p>
          <a:p>
            <a:pPr marL="0" indent="0">
              <a:lnSpc>
                <a:spcPts val="3600"/>
              </a:lnSpc>
              <a:buNone/>
            </a:pPr>
            <a:r>
              <a:rPr lang="zh-CN" altLang="en-US" dirty="0" smtClean="0">
                <a:solidFill>
                  <a:srgbClr val="FF0000"/>
                </a:solidFill>
              </a:rPr>
              <a:t>    制剂</a:t>
            </a:r>
            <a:r>
              <a:rPr lang="zh-CN" altLang="en-US" dirty="0">
                <a:solidFill>
                  <a:srgbClr val="FF0000"/>
                </a:solidFill>
              </a:rPr>
              <a:t>生产企业使用的药用辅料即使符合本版兽药典药用辅料标准，也应进行药用辅料标准的适用性验证。</a:t>
            </a:r>
          </a:p>
          <a:p>
            <a:pPr marL="0" indent="0">
              <a:lnSpc>
                <a:spcPts val="3600"/>
              </a:lnSpc>
              <a:buNone/>
            </a:pPr>
            <a:r>
              <a:rPr lang="zh-CN" altLang="en-US" dirty="0" smtClean="0">
                <a:solidFill>
                  <a:srgbClr val="FF0000"/>
                </a:solidFill>
              </a:rPr>
              <a:t>    药用辅料</a:t>
            </a:r>
            <a:r>
              <a:rPr lang="zh-CN" altLang="en-US" dirty="0">
                <a:solidFill>
                  <a:srgbClr val="FF0000"/>
                </a:solidFill>
              </a:rPr>
              <a:t>标准适用性验证应充分考虑药用辅料的来源、工艺，以及制备制剂的特点、给药途径、使用对象以及使用剂量等相关因素的影响。</a:t>
            </a:r>
          </a:p>
          <a:p>
            <a:pPr marL="0" indent="0">
              <a:buNone/>
            </a:pPr>
            <a:endParaRPr lang="zh-CN" altLang="en-US" dirty="0"/>
          </a:p>
        </p:txBody>
      </p:sp>
    </p:spTree>
    <p:extLst>
      <p:ext uri="{BB962C8B-B14F-4D97-AF65-F5344CB8AC3E}">
        <p14:creationId xmlns:p14="http://schemas.microsoft.com/office/powerpoint/2010/main" val="32914613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25000" lnSpcReduction="20000"/>
          </a:bodyPr>
          <a:lstStyle/>
          <a:p>
            <a:pPr marL="0" indent="0">
              <a:lnSpc>
                <a:spcPts val="4600"/>
              </a:lnSpc>
              <a:buNone/>
            </a:pPr>
            <a:r>
              <a:rPr lang="zh-CN" altLang="en-US" dirty="0" smtClean="0">
                <a:solidFill>
                  <a:srgbClr val="FF0000"/>
                </a:solidFill>
              </a:rPr>
              <a:t>        </a:t>
            </a:r>
            <a:r>
              <a:rPr lang="zh-CN" altLang="en-US" sz="2000" dirty="0" smtClean="0">
                <a:solidFill>
                  <a:srgbClr val="FF0000"/>
                </a:solidFill>
              </a:rPr>
              <a:t>       </a:t>
            </a:r>
            <a:r>
              <a:rPr lang="zh-CN" altLang="en-US" sz="8000" dirty="0" smtClean="0">
                <a:solidFill>
                  <a:srgbClr val="FF0000"/>
                </a:solidFill>
              </a:rPr>
              <a:t>在</a:t>
            </a:r>
            <a:r>
              <a:rPr lang="zh-CN" altLang="en-US" sz="8000" dirty="0">
                <a:solidFill>
                  <a:srgbClr val="FF0000"/>
                </a:solidFill>
              </a:rPr>
              <a:t>采用本版兽药典或</a:t>
            </a:r>
            <a:r>
              <a:rPr lang="en-US" altLang="zh-CN" sz="8000" dirty="0">
                <a:solidFill>
                  <a:srgbClr val="FF0000"/>
                </a:solidFill>
              </a:rPr>
              <a:t>《</a:t>
            </a:r>
            <a:r>
              <a:rPr lang="zh-CN" altLang="en-US" sz="8000" dirty="0">
                <a:solidFill>
                  <a:srgbClr val="FF0000"/>
                </a:solidFill>
              </a:rPr>
              <a:t>中国药典</a:t>
            </a:r>
            <a:r>
              <a:rPr lang="en-US" altLang="zh-CN" sz="8000" dirty="0">
                <a:solidFill>
                  <a:srgbClr val="FF0000"/>
                </a:solidFill>
              </a:rPr>
              <a:t>》</a:t>
            </a:r>
            <a:r>
              <a:rPr lang="zh-CN" altLang="en-US" sz="8000" dirty="0">
                <a:solidFill>
                  <a:srgbClr val="FF0000"/>
                </a:solidFill>
              </a:rPr>
              <a:t>收载的药用辅料时，还应考虑制备制剂的给药途径、制剂用途、配方组成、使用剂量等其他因素对其安全性的影响。根据制剂的安全风险的程度，选择相应等级的药用辅料。特别是对注射剂、眼用制剂等高风险制剂，在适用性、安全性、稳定性等符合要求的前提下应尽可能选择供注射用级别的药用辅料。</a:t>
            </a:r>
          </a:p>
          <a:p>
            <a:pPr marL="0" indent="0">
              <a:lnSpc>
                <a:spcPts val="4600"/>
              </a:lnSpc>
              <a:buNone/>
            </a:pPr>
            <a:r>
              <a:rPr lang="zh-CN" altLang="en-US" sz="8000" dirty="0" smtClean="0">
                <a:solidFill>
                  <a:srgbClr val="FF0000"/>
                </a:solidFill>
              </a:rPr>
              <a:t>      采用</a:t>
            </a:r>
            <a:r>
              <a:rPr lang="zh-CN" altLang="en-US" sz="8000" dirty="0">
                <a:solidFill>
                  <a:srgbClr val="FF0000"/>
                </a:solidFill>
              </a:rPr>
              <a:t>本版兽药典或</a:t>
            </a:r>
            <a:r>
              <a:rPr lang="en-US" altLang="zh-CN" sz="8000" dirty="0">
                <a:solidFill>
                  <a:srgbClr val="FF0000"/>
                </a:solidFill>
              </a:rPr>
              <a:t>《</a:t>
            </a:r>
            <a:r>
              <a:rPr lang="zh-CN" altLang="en-US" sz="8000" dirty="0">
                <a:solidFill>
                  <a:srgbClr val="FF0000"/>
                </a:solidFill>
              </a:rPr>
              <a:t>中国药典</a:t>
            </a:r>
            <a:r>
              <a:rPr lang="en-US" altLang="zh-CN" sz="8000" dirty="0">
                <a:solidFill>
                  <a:srgbClr val="FF0000"/>
                </a:solidFill>
              </a:rPr>
              <a:t>》</a:t>
            </a:r>
            <a:r>
              <a:rPr lang="zh-CN" altLang="en-US" sz="8000" dirty="0">
                <a:solidFill>
                  <a:srgbClr val="FF0000"/>
                </a:solidFill>
              </a:rPr>
              <a:t>收载的药用辅料对制剂的适用性及安全性等可能产生影响时，生产企业应根据制剂的特点，采用符合要求的药用辅料，并建立相应的药用辅料标准。</a:t>
            </a:r>
          </a:p>
          <a:p>
            <a:pPr marL="0" indent="0">
              <a:buNone/>
            </a:pPr>
            <a:endParaRPr lang="zh-CN" altLang="en-US" dirty="0"/>
          </a:p>
        </p:txBody>
      </p:sp>
    </p:spTree>
    <p:extLst>
      <p:ext uri="{BB962C8B-B14F-4D97-AF65-F5344CB8AC3E}">
        <p14:creationId xmlns:p14="http://schemas.microsoft.com/office/powerpoint/2010/main" val="6880461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a:xfrm>
            <a:off x="467544" y="1484784"/>
            <a:ext cx="8229600" cy="4686320"/>
          </a:xfrm>
        </p:spPr>
        <p:txBody>
          <a:bodyPr/>
          <a:lstStyle/>
          <a:p>
            <a:pPr marL="0" indent="0">
              <a:lnSpc>
                <a:spcPts val="4600"/>
              </a:lnSpc>
              <a:buNone/>
            </a:pPr>
            <a:r>
              <a:rPr lang="zh-CN" altLang="en-US" dirty="0" smtClean="0"/>
              <a:t>    </a:t>
            </a:r>
            <a:r>
              <a:rPr lang="zh-CN" altLang="en-US" sz="3000" dirty="0" smtClean="0">
                <a:solidFill>
                  <a:srgbClr val="FF0000"/>
                </a:solidFill>
              </a:rPr>
              <a:t>二十四</a:t>
            </a:r>
            <a:r>
              <a:rPr lang="zh-CN" altLang="en-US" sz="3000" dirty="0">
                <a:solidFill>
                  <a:srgbClr val="FF0000"/>
                </a:solidFill>
              </a:rPr>
              <a:t>、采用本版兽药典规定的方法进行检验时应对方法的适用性进行确认</a:t>
            </a:r>
            <a:r>
              <a:rPr lang="zh-CN" altLang="en-US" sz="3000" dirty="0" smtClean="0">
                <a:solidFill>
                  <a:srgbClr val="FF0000"/>
                </a:solidFill>
              </a:rPr>
              <a:t>。</a:t>
            </a:r>
            <a:endParaRPr lang="en-US" altLang="zh-CN" sz="3000" dirty="0" smtClean="0">
              <a:solidFill>
                <a:srgbClr val="FF0000"/>
              </a:solidFill>
            </a:endParaRPr>
          </a:p>
          <a:p>
            <a:pPr marL="0" indent="0">
              <a:lnSpc>
                <a:spcPts val="4600"/>
              </a:lnSpc>
              <a:buNone/>
            </a:pPr>
            <a:r>
              <a:rPr lang="zh-CN" altLang="en-US" sz="3000" dirty="0" smtClean="0"/>
              <a:t>        </a:t>
            </a:r>
            <a:r>
              <a:rPr lang="en-US" altLang="zh-CN" sz="3000" dirty="0" smtClean="0">
                <a:latin typeface="楷体" pitchFamily="49" charset="-122"/>
                <a:ea typeface="楷体" pitchFamily="49" charset="-122"/>
              </a:rPr>
              <a:t>*</a:t>
            </a:r>
            <a:r>
              <a:rPr lang="zh-CN" altLang="en-US" sz="3000" dirty="0" smtClean="0">
                <a:latin typeface="楷体" pitchFamily="49" charset="-122"/>
                <a:ea typeface="楷体" pitchFamily="49" charset="-122"/>
              </a:rPr>
              <a:t>对象</a:t>
            </a:r>
            <a:r>
              <a:rPr lang="zh-CN" altLang="en-US" sz="3000" dirty="0">
                <a:latin typeface="楷体" pitchFamily="49" charset="-122"/>
                <a:ea typeface="楷体" pitchFamily="49" charset="-122"/>
              </a:rPr>
              <a:t>是药典分析方法或法定分析</a:t>
            </a:r>
            <a:r>
              <a:rPr lang="zh-CN" altLang="en-US" sz="3000" dirty="0" smtClean="0">
                <a:latin typeface="楷体" pitchFamily="49" charset="-122"/>
                <a:ea typeface="楷体" pitchFamily="49" charset="-122"/>
              </a:rPr>
              <a:t>方法</a:t>
            </a:r>
            <a:r>
              <a:rPr lang="en-US" altLang="zh-CN" sz="3000" dirty="0" smtClean="0">
                <a:latin typeface="楷体" pitchFamily="49" charset="-122"/>
                <a:ea typeface="楷体" pitchFamily="49" charset="-122"/>
              </a:rPr>
              <a:t>;</a:t>
            </a:r>
            <a:endParaRPr lang="zh-CN" altLang="en-US" sz="3000" dirty="0">
              <a:latin typeface="楷体" pitchFamily="49" charset="-122"/>
              <a:ea typeface="楷体" pitchFamily="49" charset="-122"/>
            </a:endParaRPr>
          </a:p>
          <a:p>
            <a:pPr marL="0" indent="0">
              <a:lnSpc>
                <a:spcPts val="4600"/>
              </a:lnSpc>
              <a:buNone/>
            </a:pPr>
            <a:r>
              <a:rPr lang="en-US" altLang="zh-CN" sz="3000" dirty="0" smtClean="0">
                <a:latin typeface="楷体" pitchFamily="49" charset="-122"/>
                <a:ea typeface="楷体" pitchFamily="49" charset="-122"/>
              </a:rPr>
              <a:t>    *</a:t>
            </a:r>
            <a:r>
              <a:rPr lang="zh-CN" altLang="en-US" sz="3000" dirty="0" smtClean="0">
                <a:latin typeface="楷体" pitchFamily="49" charset="-122"/>
                <a:ea typeface="楷体" pitchFamily="49" charset="-122"/>
              </a:rPr>
              <a:t>证明</a:t>
            </a:r>
            <a:r>
              <a:rPr lang="zh-CN" altLang="en-US" sz="3000" dirty="0">
                <a:latin typeface="楷体" pitchFamily="49" charset="-122"/>
                <a:ea typeface="楷体" pitchFamily="49" charset="-122"/>
              </a:rPr>
              <a:t>药典分析方法或法定分析方法适用于被测</a:t>
            </a:r>
            <a:r>
              <a:rPr lang="zh-CN" altLang="en-US" sz="3000" dirty="0" smtClean="0">
                <a:latin typeface="楷体" pitchFamily="49" charset="-122"/>
                <a:ea typeface="楷体" pitchFamily="49" charset="-122"/>
              </a:rPr>
              <a:t>样品</a:t>
            </a:r>
            <a:r>
              <a:rPr lang="en-US" altLang="zh-CN" sz="3000" dirty="0" smtClean="0">
                <a:latin typeface="楷体" pitchFamily="49" charset="-122"/>
                <a:ea typeface="楷体" pitchFamily="49" charset="-122"/>
              </a:rPr>
              <a:t>;</a:t>
            </a:r>
            <a:endParaRPr lang="zh-CN" altLang="en-US" sz="3000" dirty="0">
              <a:latin typeface="楷体" pitchFamily="49" charset="-122"/>
              <a:ea typeface="楷体" pitchFamily="49" charset="-122"/>
            </a:endParaRPr>
          </a:p>
          <a:p>
            <a:pPr marL="0" indent="0">
              <a:lnSpc>
                <a:spcPts val="4600"/>
              </a:lnSpc>
              <a:buNone/>
            </a:pPr>
            <a:r>
              <a:rPr lang="en-US" altLang="zh-CN" sz="3000" dirty="0" smtClean="0">
                <a:latin typeface="楷体" pitchFamily="49" charset="-122"/>
                <a:ea typeface="楷体" pitchFamily="49" charset="-122"/>
              </a:rPr>
              <a:t>    *</a:t>
            </a:r>
            <a:r>
              <a:rPr lang="zh-CN" altLang="en-US" sz="3000" dirty="0" smtClean="0">
                <a:latin typeface="楷体" pitchFamily="49" charset="-122"/>
                <a:ea typeface="楷体" pitchFamily="49" charset="-122"/>
              </a:rPr>
              <a:t>证明</a:t>
            </a:r>
            <a:r>
              <a:rPr lang="zh-CN" altLang="en-US" sz="3000" dirty="0">
                <a:latin typeface="楷体" pitchFamily="49" charset="-122"/>
                <a:ea typeface="楷体" pitchFamily="49" charset="-122"/>
              </a:rPr>
              <a:t>方法使用人员有能力成功地操作药典分析方法或法定分析方法。</a:t>
            </a:r>
          </a:p>
          <a:p>
            <a:pPr marL="0" indent="0">
              <a:lnSpc>
                <a:spcPts val="4600"/>
              </a:lnSpc>
              <a:buNone/>
            </a:pPr>
            <a:endParaRPr lang="zh-CN" altLang="en-US" sz="3000" dirty="0"/>
          </a:p>
        </p:txBody>
      </p:sp>
    </p:spTree>
    <p:extLst>
      <p:ext uri="{BB962C8B-B14F-4D97-AF65-F5344CB8AC3E}">
        <p14:creationId xmlns:p14="http://schemas.microsoft.com/office/powerpoint/2010/main" val="32433671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a:bodyPr>
          <a:lstStyle/>
          <a:p>
            <a:pPr marL="0" indent="0">
              <a:buNone/>
            </a:pPr>
            <a:r>
              <a:rPr lang="zh-CN" altLang="en-US" b="1" dirty="0" smtClean="0">
                <a:latin typeface="楷体" pitchFamily="49" charset="-122"/>
                <a:ea typeface="楷体" pitchFamily="49" charset="-122"/>
                <a:cs typeface="Times New Roman"/>
              </a:rPr>
              <a:t>   无需</a:t>
            </a:r>
            <a:r>
              <a:rPr lang="zh-CN" altLang="en-US" b="1" dirty="0">
                <a:latin typeface="楷体" pitchFamily="49" charset="-122"/>
                <a:ea typeface="楷体" pitchFamily="49" charset="-122"/>
                <a:cs typeface="Times New Roman"/>
              </a:rPr>
              <a:t>确认的项目：</a:t>
            </a:r>
            <a:r>
              <a:rPr lang="zh-CN" altLang="en-US" dirty="0">
                <a:latin typeface="Times New Roman" pitchFamily="18" charset="0"/>
                <a:ea typeface="楷体" pitchFamily="49" charset="-122"/>
                <a:cs typeface="Times New Roman" pitchFamily="18" charset="0"/>
              </a:rPr>
              <a:t>干燥失重、炽灼残渣、重金属、热分析法、各种湿法化学分析，如酸值测定、用简单仪器进行的检验，如</a:t>
            </a:r>
            <a:r>
              <a:rPr lang="en-US" altLang="zh-CN" dirty="0">
                <a:latin typeface="Times New Roman" pitchFamily="18" charset="0"/>
                <a:ea typeface="楷体" pitchFamily="49" charset="-122"/>
                <a:cs typeface="Times New Roman" pitchFamily="18" charset="0"/>
              </a:rPr>
              <a:t>pH</a:t>
            </a:r>
            <a:r>
              <a:rPr lang="zh-CN" altLang="en-US" dirty="0">
                <a:latin typeface="Times New Roman" pitchFamily="18" charset="0"/>
                <a:ea typeface="楷体" pitchFamily="49" charset="-122"/>
                <a:cs typeface="Times New Roman" pitchFamily="18" charset="0"/>
              </a:rPr>
              <a:t>值测定等</a:t>
            </a:r>
            <a:r>
              <a:rPr lang="zh-CN" altLang="en-US" dirty="0" smtClean="0">
                <a:latin typeface="Times New Roman" pitchFamily="18" charset="0"/>
                <a:ea typeface="楷体" pitchFamily="49" charset="-122"/>
                <a:cs typeface="Times New Roman" pitchFamily="18" charset="0"/>
              </a:rPr>
              <a:t>。</a:t>
            </a:r>
            <a:endParaRPr lang="en-US" altLang="zh-CN" dirty="0" smtClean="0">
              <a:latin typeface="Times New Roman" pitchFamily="18" charset="0"/>
              <a:ea typeface="楷体" pitchFamily="49" charset="-122"/>
              <a:cs typeface="Times New Roman" pitchFamily="18" charset="0"/>
            </a:endParaRPr>
          </a:p>
          <a:p>
            <a:pPr marL="0" indent="0">
              <a:buNone/>
            </a:pPr>
            <a:r>
              <a:rPr lang="zh-CN" altLang="en-US" b="1" dirty="0" smtClean="0">
                <a:latin typeface="楷体" pitchFamily="49" charset="-122"/>
                <a:ea typeface="楷体" pitchFamily="49" charset="-122"/>
                <a:cs typeface="Times New Roman"/>
              </a:rPr>
              <a:t>   需要</a:t>
            </a:r>
            <a:r>
              <a:rPr lang="zh-CN" altLang="en-US" b="1" dirty="0">
                <a:latin typeface="楷体" pitchFamily="49" charset="-122"/>
                <a:ea typeface="楷体" pitchFamily="49" charset="-122"/>
                <a:cs typeface="Times New Roman"/>
              </a:rPr>
              <a:t>确认：</a:t>
            </a:r>
            <a:r>
              <a:rPr lang="zh-CN" altLang="en-US" dirty="0">
                <a:latin typeface="楷体" pitchFamily="49" charset="-122"/>
                <a:ea typeface="楷体" pitchFamily="49" charset="-122"/>
                <a:cs typeface="Times New Roman"/>
              </a:rPr>
              <a:t>专属性；被测物浓度在定量限附近的限度检查，常见的如残留溶剂检查；较高浓度的限度检查和含量测定，常见的如有关物质较高的限度检查、水分</a:t>
            </a:r>
            <a:r>
              <a:rPr lang="zh-CN" altLang="en-US" dirty="0" smtClean="0">
                <a:latin typeface="楷体" pitchFamily="49" charset="-122"/>
                <a:ea typeface="楷体" pitchFamily="49" charset="-122"/>
                <a:cs typeface="Times New Roman"/>
              </a:rPr>
              <a:t>等</a:t>
            </a:r>
            <a:r>
              <a:rPr lang="zh-CN" altLang="en-US" b="1" dirty="0" smtClean="0">
                <a:latin typeface="楷体" pitchFamily="49" charset="-122"/>
                <a:ea typeface="楷体" pitchFamily="49" charset="-122"/>
                <a:cs typeface="Times New Roman"/>
              </a:rPr>
              <a:t>。</a:t>
            </a:r>
            <a:endParaRPr lang="en-US" altLang="zh-CN" b="1" dirty="0" smtClean="0">
              <a:latin typeface="楷体" pitchFamily="49" charset="-122"/>
              <a:ea typeface="楷体" pitchFamily="49" charset="-122"/>
              <a:cs typeface="Times New Roman"/>
            </a:endParaRPr>
          </a:p>
        </p:txBody>
      </p:sp>
    </p:spTree>
    <p:extLst>
      <p:ext uri="{BB962C8B-B14F-4D97-AF65-F5344CB8AC3E}">
        <p14:creationId xmlns:p14="http://schemas.microsoft.com/office/powerpoint/2010/main" val="948425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凡例</a:t>
            </a:r>
            <a:endParaRPr lang="zh-CN" altLang="en-US" dirty="0"/>
          </a:p>
        </p:txBody>
      </p:sp>
      <p:sp>
        <p:nvSpPr>
          <p:cNvPr id="3" name="内容占位符 2"/>
          <p:cNvSpPr>
            <a:spLocks noGrp="1"/>
          </p:cNvSpPr>
          <p:nvPr>
            <p:ph idx="1"/>
          </p:nvPr>
        </p:nvSpPr>
        <p:spPr/>
        <p:txBody>
          <a:bodyPr>
            <a:normAutofit fontScale="25000" lnSpcReduction="20000"/>
          </a:bodyPr>
          <a:lstStyle/>
          <a:p>
            <a:pPr marL="0" indent="0">
              <a:lnSpc>
                <a:spcPts val="4200"/>
              </a:lnSpc>
              <a:buNone/>
            </a:pPr>
            <a:r>
              <a:rPr lang="zh-CN" altLang="en-US" sz="8000" dirty="0" smtClean="0"/>
              <a:t>    二十八、标准</a:t>
            </a:r>
            <a:r>
              <a:rPr lang="zh-CN" altLang="en-US" sz="8000" dirty="0"/>
              <a:t>品系指用于生物检定或效价测定的标准物质，其特性量值一般按效价单位（</a:t>
            </a:r>
            <a:r>
              <a:rPr lang="zh-CN" altLang="en-US" sz="8000" dirty="0" smtClean="0"/>
              <a:t>或</a:t>
            </a:r>
            <a:r>
              <a:rPr lang="en-US" altLang="zh-CN" sz="8000" dirty="0" smtClean="0"/>
              <a:t>µg</a:t>
            </a:r>
            <a:r>
              <a:rPr lang="zh-CN" altLang="en-US" sz="8000" dirty="0"/>
              <a:t>）计；对照品系指采用理化方法进行鉴别、检查或含量测定时所用的标准物质，其特性量值一般按纯度（</a:t>
            </a:r>
            <a:r>
              <a:rPr lang="en-US" altLang="zh-CN" sz="8000" dirty="0"/>
              <a:t>%</a:t>
            </a:r>
            <a:r>
              <a:rPr lang="zh-CN" altLang="en-US" sz="8000" dirty="0"/>
              <a:t>）计。</a:t>
            </a:r>
          </a:p>
          <a:p>
            <a:pPr marL="0" indent="0">
              <a:lnSpc>
                <a:spcPts val="4200"/>
              </a:lnSpc>
              <a:buNone/>
            </a:pPr>
            <a:r>
              <a:rPr lang="zh-CN" altLang="en-US" sz="8000" dirty="0" smtClean="0"/>
              <a:t>    标准品</a:t>
            </a:r>
            <a:r>
              <a:rPr lang="zh-CN" altLang="en-US" sz="8000" dirty="0"/>
              <a:t>与对照品的建立或变更批号，应与国际标准品或原批号标准品或对照品进行对比，并经过协作标定。</a:t>
            </a:r>
            <a:r>
              <a:rPr lang="zh-CN" altLang="en-US" sz="8000" dirty="0">
                <a:solidFill>
                  <a:srgbClr val="FF0000"/>
                </a:solidFill>
              </a:rPr>
              <a:t>然后按照国家兽药标准物质相应的工作程序进行技术审定，确认其质量能够满足既定用途后方可使用</a:t>
            </a:r>
            <a:r>
              <a:rPr lang="zh-CN" altLang="en-US" sz="8000" dirty="0" smtClean="0">
                <a:solidFill>
                  <a:srgbClr val="FF0000"/>
                </a:solidFill>
              </a:rPr>
              <a:t>。</a:t>
            </a:r>
            <a:endParaRPr lang="en-US" altLang="zh-CN" sz="8000" dirty="0" smtClean="0">
              <a:solidFill>
                <a:srgbClr val="FF0000"/>
              </a:solidFill>
            </a:endParaRPr>
          </a:p>
          <a:p>
            <a:pPr marL="0" indent="0">
              <a:lnSpc>
                <a:spcPts val="4200"/>
              </a:lnSpc>
              <a:buNone/>
            </a:pPr>
            <a:r>
              <a:rPr lang="zh-CN" altLang="en-US" sz="8000" dirty="0" smtClean="0">
                <a:solidFill>
                  <a:srgbClr val="FF0000"/>
                </a:solidFill>
              </a:rPr>
              <a:t>    标准品</a:t>
            </a:r>
            <a:r>
              <a:rPr lang="zh-CN" altLang="en-US" sz="8000" dirty="0">
                <a:solidFill>
                  <a:srgbClr val="FF0000"/>
                </a:solidFill>
              </a:rPr>
              <a:t>与对照品均应按其标签或使用说明书所示的内容使用或贮藏。</a:t>
            </a:r>
          </a:p>
          <a:p>
            <a:pPr marL="0" indent="0">
              <a:buNone/>
            </a:pPr>
            <a:endParaRPr lang="zh-CN" altLang="en-US" dirty="0"/>
          </a:p>
        </p:txBody>
      </p:sp>
    </p:spTree>
    <p:extLst>
      <p:ext uri="{BB962C8B-B14F-4D97-AF65-F5344CB8AC3E}">
        <p14:creationId xmlns:p14="http://schemas.microsoft.com/office/powerpoint/2010/main" val="38502276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紫外</a:t>
            </a:r>
            <a:r>
              <a:rPr lang="en-US" altLang="zh-CN" dirty="0"/>
              <a:t>—</a:t>
            </a:r>
            <a:r>
              <a:rPr lang="zh-CN" altLang="en-US" dirty="0"/>
              <a:t>可见分光光度法</a:t>
            </a:r>
          </a:p>
        </p:txBody>
      </p:sp>
      <p:sp>
        <p:nvSpPr>
          <p:cNvPr id="3" name="内容占位符 2"/>
          <p:cNvSpPr>
            <a:spLocks noGrp="1"/>
          </p:cNvSpPr>
          <p:nvPr>
            <p:ph idx="1"/>
          </p:nvPr>
        </p:nvSpPr>
        <p:spPr/>
        <p:txBody>
          <a:bodyPr/>
          <a:lstStyle/>
          <a:p>
            <a:pPr marL="0" indent="0">
              <a:buNone/>
            </a:pPr>
            <a:r>
              <a:rPr lang="en-US" altLang="zh-CN" dirty="0" smtClean="0">
                <a:latin typeface="Times New Roman" pitchFamily="18" charset="0"/>
                <a:cs typeface="Times New Roman" pitchFamily="18" charset="0"/>
              </a:rPr>
              <a:t>    </a:t>
            </a:r>
            <a:r>
              <a:rPr lang="zh-CN" altLang="en-US" dirty="0" smtClean="0">
                <a:solidFill>
                  <a:srgbClr val="FF0000"/>
                </a:solidFill>
                <a:latin typeface="Times New Roman" pitchFamily="18" charset="0"/>
                <a:cs typeface="Times New Roman" pitchFamily="18" charset="0"/>
              </a:rPr>
              <a:t>紫外</a:t>
            </a:r>
            <a:r>
              <a:rPr lang="en-US" altLang="zh-CN" dirty="0" smtClean="0">
                <a:solidFill>
                  <a:srgbClr val="FF0000"/>
                </a:solidFill>
                <a:latin typeface="Times New Roman" pitchFamily="18" charset="0"/>
                <a:cs typeface="Times New Roman" pitchFamily="18" charset="0"/>
              </a:rPr>
              <a:t>-</a:t>
            </a:r>
            <a:r>
              <a:rPr lang="zh-CN" altLang="en-US" dirty="0" smtClean="0">
                <a:solidFill>
                  <a:srgbClr val="FF0000"/>
                </a:solidFill>
                <a:latin typeface="Times New Roman" pitchFamily="18" charset="0"/>
                <a:cs typeface="Times New Roman" pitchFamily="18" charset="0"/>
              </a:rPr>
              <a:t>可见分光光度法是在</a:t>
            </a:r>
            <a:r>
              <a:rPr lang="en-US" altLang="zh-CN" dirty="0" smtClean="0">
                <a:solidFill>
                  <a:srgbClr val="FF0000"/>
                </a:solidFill>
                <a:latin typeface="Times New Roman" pitchFamily="18" charset="0"/>
                <a:cs typeface="Times New Roman" pitchFamily="18" charset="0"/>
              </a:rPr>
              <a:t>190~800nm</a:t>
            </a:r>
            <a:r>
              <a:rPr lang="zh-CN" altLang="en-US" dirty="0" smtClean="0">
                <a:solidFill>
                  <a:srgbClr val="FF0000"/>
                </a:solidFill>
                <a:latin typeface="Times New Roman" pitchFamily="18" charset="0"/>
                <a:cs typeface="Times New Roman" pitchFamily="18" charset="0"/>
              </a:rPr>
              <a:t>波长范围内测定物质的吸光度，用于鉴别、杂质检查和定量测定的方法。</a:t>
            </a:r>
            <a:endParaRPr lang="en-US" altLang="zh-CN" dirty="0" smtClean="0">
              <a:solidFill>
                <a:srgbClr val="FF0000"/>
              </a:solidFill>
              <a:latin typeface="Times New Roman" pitchFamily="18" charset="0"/>
              <a:cs typeface="Times New Roman" pitchFamily="18" charset="0"/>
            </a:endParaRPr>
          </a:p>
          <a:p>
            <a:pPr marL="0" indent="0">
              <a:buNone/>
            </a:pPr>
            <a:r>
              <a:rPr lang="en-US" altLang="zh-CN" dirty="0" smtClean="0">
                <a:latin typeface="Times New Roman" pitchFamily="18" charset="0"/>
                <a:cs typeface="Times New Roman" pitchFamily="18" charset="0"/>
              </a:rPr>
              <a:t>    </a:t>
            </a:r>
            <a:r>
              <a:rPr lang="zh-CN" altLang="en-US" dirty="0" smtClean="0">
                <a:latin typeface="楷体" pitchFamily="49" charset="-122"/>
                <a:ea typeface="楷体" pitchFamily="49" charset="-122"/>
                <a:cs typeface="Times New Roman" pitchFamily="18" charset="0"/>
              </a:rPr>
              <a:t>例：</a:t>
            </a:r>
            <a:r>
              <a:rPr lang="en-US" altLang="zh-CN" dirty="0" smtClean="0">
                <a:latin typeface="楷体" pitchFamily="49" charset="-122"/>
                <a:ea typeface="楷体" pitchFamily="49" charset="-122"/>
                <a:cs typeface="Times New Roman" pitchFamily="18" charset="0"/>
              </a:rPr>
              <a:t>【</a:t>
            </a:r>
            <a:r>
              <a:rPr lang="zh-CN" altLang="en-US" dirty="0" smtClean="0">
                <a:latin typeface="楷体" pitchFamily="49" charset="-122"/>
                <a:ea typeface="楷体" pitchFamily="49" charset="-122"/>
                <a:cs typeface="Times New Roman" pitchFamily="18" charset="0"/>
              </a:rPr>
              <a:t>鉴别</a:t>
            </a:r>
            <a:r>
              <a:rPr lang="en-US" altLang="zh-CN" dirty="0" smtClean="0">
                <a:latin typeface="楷体" pitchFamily="49" charset="-122"/>
                <a:ea typeface="楷体" pitchFamily="49" charset="-122"/>
                <a:cs typeface="Times New Roman" pitchFamily="18" charset="0"/>
              </a:rPr>
              <a:t>】 </a:t>
            </a:r>
            <a:r>
              <a:rPr lang="zh-CN" altLang="en-US" dirty="0" smtClean="0">
                <a:latin typeface="楷体" pitchFamily="49" charset="-122"/>
                <a:ea typeface="楷体" pitchFamily="49" charset="-122"/>
                <a:cs typeface="Times New Roman" pitchFamily="18" charset="0"/>
              </a:rPr>
              <a:t>照紫外</a:t>
            </a:r>
            <a:r>
              <a:rPr lang="en-US" altLang="zh-CN" dirty="0" smtClean="0">
                <a:latin typeface="楷体" pitchFamily="49" charset="-122"/>
                <a:ea typeface="楷体" pitchFamily="49" charset="-122"/>
                <a:cs typeface="Times New Roman" pitchFamily="18" charset="0"/>
              </a:rPr>
              <a:t>-</a:t>
            </a:r>
            <a:r>
              <a:rPr lang="zh-CN" altLang="en-US" dirty="0" smtClean="0">
                <a:latin typeface="楷体" pitchFamily="49" charset="-122"/>
                <a:ea typeface="楷体" pitchFamily="49" charset="-122"/>
                <a:cs typeface="Times New Roman" pitchFamily="18" charset="0"/>
              </a:rPr>
              <a:t>可见分光光度法测定，在</a:t>
            </a:r>
            <a:r>
              <a:rPr lang="en-US" altLang="zh-CN" dirty="0" smtClean="0">
                <a:latin typeface="Times New Roman" pitchFamily="18" charset="0"/>
                <a:ea typeface="楷体" pitchFamily="49" charset="-122"/>
                <a:cs typeface="Times New Roman" pitchFamily="18" charset="0"/>
              </a:rPr>
              <a:t>180~500nm</a:t>
            </a:r>
            <a:r>
              <a:rPr lang="zh-CN" altLang="en-US" dirty="0" smtClean="0">
                <a:latin typeface="楷体" pitchFamily="49" charset="-122"/>
                <a:ea typeface="楷体" pitchFamily="49" charset="-122"/>
                <a:cs typeface="Times New Roman" pitchFamily="18" charset="0"/>
              </a:rPr>
              <a:t>记录供试品溶液和对照品溶液的光谱。</a:t>
            </a:r>
            <a:endParaRPr lang="en-US" altLang="zh-CN" dirty="0" smtClean="0">
              <a:latin typeface="楷体" pitchFamily="49" charset="-122"/>
              <a:ea typeface="楷体" pitchFamily="49" charset="-122"/>
              <a:cs typeface="Times New Roman" pitchFamily="18" charset="0"/>
            </a:endParaRPr>
          </a:p>
          <a:p>
            <a:pPr marL="0" indent="0">
              <a:buNone/>
            </a:pPr>
            <a:endParaRPr lang="zh-CN" altLang="en-US" dirty="0"/>
          </a:p>
        </p:txBody>
      </p:sp>
    </p:spTree>
    <p:extLst>
      <p:ext uri="{BB962C8B-B14F-4D97-AF65-F5344CB8AC3E}">
        <p14:creationId xmlns:p14="http://schemas.microsoft.com/office/powerpoint/2010/main" val="508295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紫外可见分光光度法</a:t>
            </a:r>
            <a:endParaRPr lang="zh-CN" altLang="en-US" dirty="0"/>
          </a:p>
        </p:txBody>
      </p:sp>
      <p:sp>
        <p:nvSpPr>
          <p:cNvPr id="3" name="内容占位符 2"/>
          <p:cNvSpPr>
            <a:spLocks noGrp="1"/>
          </p:cNvSpPr>
          <p:nvPr>
            <p:ph idx="1"/>
          </p:nvPr>
        </p:nvSpPr>
        <p:spPr/>
        <p:txBody>
          <a:bodyPr>
            <a:normAutofit/>
          </a:bodyPr>
          <a:lstStyle/>
          <a:p>
            <a:pPr marL="0" indent="0">
              <a:lnSpc>
                <a:spcPts val="3600"/>
              </a:lnSpc>
              <a:buNone/>
            </a:pPr>
            <a:r>
              <a:rPr lang="zh-CN" altLang="en-US" sz="2800" dirty="0" smtClean="0">
                <a:latin typeface="Times New Roman" pitchFamily="18" charset="0"/>
                <a:cs typeface="Times New Roman" pitchFamily="18" charset="0"/>
              </a:rPr>
              <a:t>    测定法</a:t>
            </a:r>
            <a:endParaRPr lang="en-US" altLang="zh-CN" sz="2800" dirty="0" smtClean="0">
              <a:latin typeface="Times New Roman" pitchFamily="18" charset="0"/>
              <a:cs typeface="Times New Roman" pitchFamily="18" charset="0"/>
            </a:endParaRPr>
          </a:p>
          <a:p>
            <a:pPr marL="0" indent="0">
              <a:lnSpc>
                <a:spcPts val="3600"/>
              </a:lnSpc>
              <a:buNone/>
            </a:pPr>
            <a:r>
              <a:rPr lang="zh-CN" altLang="en-US" sz="2800" dirty="0" smtClean="0">
                <a:latin typeface="Times New Roman" pitchFamily="18" charset="0"/>
                <a:cs typeface="Times New Roman" pitchFamily="18" charset="0"/>
              </a:rPr>
              <a:t>    空白</a:t>
            </a:r>
            <a:r>
              <a:rPr lang="zh-CN" altLang="en-US" sz="2800" dirty="0">
                <a:latin typeface="Times New Roman" pitchFamily="18" charset="0"/>
                <a:cs typeface="Times New Roman" pitchFamily="18" charset="0"/>
              </a:rPr>
              <a:t>：一般为配制供试品溶液的同批溶剂</a:t>
            </a:r>
            <a:r>
              <a:rPr lang="zh-CN" altLang="en-US" sz="2800" dirty="0" smtClean="0">
                <a:latin typeface="Times New Roman" pitchFamily="18" charset="0"/>
                <a:cs typeface="Times New Roman" pitchFamily="18" charset="0"/>
              </a:rPr>
              <a:t>；用同体积的</a:t>
            </a:r>
            <a:r>
              <a:rPr lang="zh-CN" altLang="en-US" sz="2800" dirty="0">
                <a:latin typeface="Times New Roman" pitchFamily="18" charset="0"/>
                <a:cs typeface="Times New Roman" pitchFamily="18" charset="0"/>
              </a:rPr>
              <a:t>溶剂代替对照品或供试品溶液，然后依次加入等量的相应试剂，并用同样方法</a:t>
            </a:r>
            <a:r>
              <a:rPr lang="zh-CN" altLang="en-US" sz="2800" dirty="0" smtClean="0">
                <a:latin typeface="Times New Roman" pitchFamily="18" charset="0"/>
                <a:cs typeface="Times New Roman" pitchFamily="18" charset="0"/>
              </a:rPr>
              <a:t>处理，制得</a:t>
            </a:r>
            <a:r>
              <a:rPr lang="zh-CN" altLang="en-US" sz="2800" dirty="0">
                <a:latin typeface="Times New Roman" pitchFamily="18" charset="0"/>
                <a:cs typeface="Times New Roman" pitchFamily="18" charset="0"/>
              </a:rPr>
              <a:t>。</a:t>
            </a:r>
            <a:r>
              <a:rPr lang="zh-CN" altLang="en-US" sz="2800" dirty="0" smtClean="0">
                <a:latin typeface="Times New Roman" pitchFamily="18" charset="0"/>
                <a:cs typeface="Times New Roman" pitchFamily="18" charset="0"/>
              </a:rPr>
              <a:t>   </a:t>
            </a:r>
            <a:endParaRPr lang="en-US" altLang="zh-CN" sz="2800" dirty="0" smtClean="0">
              <a:latin typeface="Times New Roman" pitchFamily="18" charset="0"/>
              <a:cs typeface="Times New Roman" pitchFamily="18" charset="0"/>
            </a:endParaRPr>
          </a:p>
          <a:p>
            <a:pPr marL="0" indent="0">
              <a:lnSpc>
                <a:spcPts val="3600"/>
              </a:lnSpc>
              <a:buNone/>
            </a:pPr>
            <a:r>
              <a:rPr lang="zh-CN" altLang="en-US" sz="2800" dirty="0" smtClean="0">
                <a:latin typeface="Times New Roman" pitchFamily="18" charset="0"/>
                <a:cs typeface="Times New Roman" pitchFamily="18" charset="0"/>
              </a:rPr>
              <a:t>    吸光度</a:t>
            </a:r>
            <a:r>
              <a:rPr lang="zh-CN" altLang="en-US" sz="2800" dirty="0">
                <a:latin typeface="Times New Roman" pitchFamily="18" charset="0"/>
                <a:cs typeface="Times New Roman" pitchFamily="18" charset="0"/>
              </a:rPr>
              <a:t>读数：一般为</a:t>
            </a:r>
            <a:r>
              <a:rPr lang="en-US" altLang="zh-CN" sz="2800" dirty="0">
                <a:latin typeface="Times New Roman" pitchFamily="18" charset="0"/>
                <a:cs typeface="Times New Roman" pitchFamily="18" charset="0"/>
              </a:rPr>
              <a:t>0.3</a:t>
            </a:r>
            <a:r>
              <a:rPr lang="zh-CN" altLang="en-US" sz="2800" dirty="0">
                <a:latin typeface="Times New Roman" pitchFamily="18" charset="0"/>
                <a:cs typeface="Times New Roman" pitchFamily="18" charset="0"/>
              </a:rPr>
              <a:t>～</a:t>
            </a:r>
            <a:r>
              <a:rPr lang="en-US" altLang="zh-CN" sz="2800" dirty="0">
                <a:latin typeface="Times New Roman" pitchFamily="18" charset="0"/>
                <a:cs typeface="Times New Roman" pitchFamily="18" charset="0"/>
              </a:rPr>
              <a:t>0.7</a:t>
            </a:r>
            <a:r>
              <a:rPr lang="zh-CN" altLang="en-US" sz="2800" dirty="0">
                <a:latin typeface="Times New Roman" pitchFamily="18" charset="0"/>
                <a:cs typeface="Times New Roman" pitchFamily="18" charset="0"/>
              </a:rPr>
              <a:t>。</a:t>
            </a:r>
          </a:p>
          <a:p>
            <a:pPr marL="0" indent="0">
              <a:lnSpc>
                <a:spcPts val="3600"/>
              </a:lnSpc>
              <a:buNone/>
            </a:pPr>
            <a:r>
              <a:rPr lang="zh-CN" altLang="en-US" sz="2800" dirty="0" smtClean="0">
                <a:latin typeface="Times New Roman" pitchFamily="18" charset="0"/>
                <a:cs typeface="Times New Roman" pitchFamily="18" charset="0"/>
              </a:rPr>
              <a:t>    狭缝</a:t>
            </a:r>
            <a:r>
              <a:rPr lang="zh-CN" altLang="en-US" sz="2800" dirty="0">
                <a:latin typeface="Times New Roman" pitchFamily="18" charset="0"/>
                <a:cs typeface="Times New Roman" pitchFamily="18" charset="0"/>
              </a:rPr>
              <a:t>波带宽度：应以减小狭缝宽度时供试品的吸光度不再增大为准。</a:t>
            </a:r>
          </a:p>
          <a:p>
            <a:pPr marL="0" indent="0">
              <a:buNone/>
            </a:pPr>
            <a:endParaRPr lang="zh-CN" altLang="en-US" dirty="0"/>
          </a:p>
        </p:txBody>
      </p:sp>
    </p:spTree>
    <p:extLst>
      <p:ext uri="{BB962C8B-B14F-4D97-AF65-F5344CB8AC3E}">
        <p14:creationId xmlns:p14="http://schemas.microsoft.com/office/powerpoint/2010/main" val="6927643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紫外可见分光光度法</a:t>
            </a:r>
            <a:endParaRPr lang="zh-CN" altLang="en-US" dirty="0"/>
          </a:p>
        </p:txBody>
      </p:sp>
      <p:sp>
        <p:nvSpPr>
          <p:cNvPr id="3" name="内容占位符 2"/>
          <p:cNvSpPr>
            <a:spLocks noGrp="1"/>
          </p:cNvSpPr>
          <p:nvPr>
            <p:ph idx="1"/>
          </p:nvPr>
        </p:nvSpPr>
        <p:spPr>
          <a:xfrm>
            <a:off x="457200" y="1340768"/>
            <a:ext cx="8229600" cy="4945752"/>
          </a:xfrm>
        </p:spPr>
        <p:txBody>
          <a:bodyPr>
            <a:normAutofit/>
          </a:bodyPr>
          <a:lstStyle/>
          <a:p>
            <a:pPr marL="0" indent="0">
              <a:lnSpc>
                <a:spcPts val="4600"/>
              </a:lnSpc>
              <a:buNone/>
            </a:pPr>
            <a:r>
              <a:rPr lang="zh-CN" altLang="en-US" sz="2800" dirty="0" smtClean="0">
                <a:latin typeface="Times New Roman" pitchFamily="18" charset="0"/>
                <a:cs typeface="Times New Roman" pitchFamily="18" charset="0"/>
              </a:rPr>
              <a:t>    测定</a:t>
            </a:r>
            <a:r>
              <a:rPr lang="zh-CN" altLang="en-US" sz="2800" dirty="0">
                <a:latin typeface="Times New Roman" pitchFamily="18" charset="0"/>
                <a:cs typeface="Times New Roman" pitchFamily="18" charset="0"/>
              </a:rPr>
              <a:t>波长</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4600"/>
              </a:lnSpc>
              <a:buNone/>
            </a:pPr>
            <a:r>
              <a:rPr lang="en-US" altLang="zh-CN" sz="2800" dirty="0">
                <a:latin typeface="Times New Roman" pitchFamily="18" charset="0"/>
                <a:cs typeface="Times New Roman" pitchFamily="18" charset="0"/>
              </a:rPr>
              <a:t> </a:t>
            </a:r>
            <a:r>
              <a:rPr lang="en-US" altLang="zh-CN" sz="2800" dirty="0" smtClean="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在</a:t>
            </a:r>
            <a:r>
              <a:rPr lang="zh-CN" altLang="en-US" sz="2800" dirty="0">
                <a:latin typeface="Times New Roman" pitchFamily="18" charset="0"/>
                <a:cs typeface="Times New Roman" pitchFamily="18" charset="0"/>
              </a:rPr>
              <a:t>规定的吸收峰波长</a:t>
            </a:r>
            <a:r>
              <a:rPr lang="en-US" altLang="zh-CN" sz="2800" dirty="0">
                <a:latin typeface="Times New Roman" pitchFamily="18" charset="0"/>
                <a:cs typeface="Times New Roman" pitchFamily="18" charset="0"/>
              </a:rPr>
              <a:t>±2nm</a:t>
            </a:r>
            <a:r>
              <a:rPr lang="zh-CN" altLang="en-US" sz="2800" dirty="0">
                <a:latin typeface="Times New Roman" pitchFamily="18" charset="0"/>
                <a:cs typeface="Times New Roman" pitchFamily="18" charset="0"/>
              </a:rPr>
              <a:t>以内测试几个点的吸光度，或由仪器在规定波长附近自动扫描测定，以核对供试品的吸收峰波长位置是否正确。除另有规定外，吸收峰波长应在该品种项下规定的波长</a:t>
            </a:r>
            <a:r>
              <a:rPr lang="en-US" altLang="zh-CN" sz="2800" dirty="0">
                <a:latin typeface="Times New Roman" pitchFamily="18" charset="0"/>
                <a:cs typeface="Times New Roman" pitchFamily="18" charset="0"/>
              </a:rPr>
              <a:t>±2nm</a:t>
            </a:r>
            <a:r>
              <a:rPr lang="zh-CN" altLang="en-US" sz="2800" dirty="0">
                <a:latin typeface="Times New Roman" pitchFamily="18" charset="0"/>
                <a:cs typeface="Times New Roman" pitchFamily="18" charset="0"/>
              </a:rPr>
              <a:t>以内，并以吸光度最大的波长作为测定波长</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4600"/>
              </a:lnSpc>
              <a:buNone/>
            </a:pPr>
            <a:r>
              <a:rPr lang="zh-CN" altLang="en-US" sz="2800" dirty="0" smtClean="0">
                <a:latin typeface="Times New Roman" pitchFamily="18" charset="0"/>
                <a:cs typeface="Times New Roman" pitchFamily="18" charset="0"/>
              </a:rPr>
              <a:t>    </a:t>
            </a:r>
            <a:r>
              <a:rPr lang="zh-CN" altLang="en-US" sz="2800" dirty="0" smtClean="0">
                <a:latin typeface="华文楷体" pitchFamily="2" charset="-122"/>
                <a:ea typeface="华文楷体" pitchFamily="2" charset="-122"/>
                <a:cs typeface="Times New Roman" pitchFamily="18" charset="0"/>
              </a:rPr>
              <a:t>例：照紫外</a:t>
            </a:r>
            <a:r>
              <a:rPr lang="en-US" altLang="zh-CN" sz="2800" dirty="0" smtClean="0">
                <a:latin typeface="华文楷体" pitchFamily="2" charset="-122"/>
                <a:ea typeface="华文楷体" pitchFamily="2" charset="-122"/>
                <a:cs typeface="Times New Roman" pitchFamily="18" charset="0"/>
              </a:rPr>
              <a:t>-</a:t>
            </a:r>
            <a:r>
              <a:rPr lang="zh-CN" altLang="en-US" sz="2800" dirty="0" smtClean="0">
                <a:latin typeface="华文楷体" pitchFamily="2" charset="-122"/>
                <a:ea typeface="华文楷体" pitchFamily="2" charset="-122"/>
                <a:cs typeface="Times New Roman" pitchFamily="18" charset="0"/>
              </a:rPr>
              <a:t>可见分光光度法，在</a:t>
            </a:r>
            <a:r>
              <a:rPr lang="en-US" altLang="zh-CN" sz="2800" dirty="0" smtClean="0">
                <a:latin typeface="华文楷体" pitchFamily="2" charset="-122"/>
                <a:ea typeface="华文楷体" pitchFamily="2" charset="-122"/>
                <a:cs typeface="Times New Roman" pitchFamily="18" charset="0"/>
              </a:rPr>
              <a:t>490nm</a:t>
            </a:r>
            <a:r>
              <a:rPr lang="zh-CN" altLang="en-US" sz="2800" dirty="0" smtClean="0">
                <a:latin typeface="华文楷体" pitchFamily="2" charset="-122"/>
                <a:ea typeface="华文楷体" pitchFamily="2" charset="-122"/>
                <a:cs typeface="Times New Roman" pitchFamily="18" charset="0"/>
              </a:rPr>
              <a:t>波长处分别测定吸光度，计算，即得。</a:t>
            </a:r>
            <a:endParaRPr lang="zh-CN" altLang="en-US" sz="2800" dirty="0">
              <a:latin typeface="华文楷体" pitchFamily="2" charset="-122"/>
              <a:ea typeface="华文楷体" pitchFamily="2" charset="-122"/>
              <a:cs typeface="Times New Roman" pitchFamily="18" charset="0"/>
            </a:endParaRPr>
          </a:p>
          <a:p>
            <a:pPr marL="0" indent="0">
              <a:buNone/>
            </a:pPr>
            <a:endParaRPr lang="zh-CN" alt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573582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紫外可见分光光度法</a:t>
            </a:r>
            <a:endParaRPr lang="zh-CN" altLang="en-US" dirty="0"/>
          </a:p>
        </p:txBody>
      </p:sp>
      <p:sp>
        <p:nvSpPr>
          <p:cNvPr id="3" name="内容占位符 2"/>
          <p:cNvSpPr>
            <a:spLocks noGrp="1"/>
          </p:cNvSpPr>
          <p:nvPr>
            <p:ph idx="1"/>
          </p:nvPr>
        </p:nvSpPr>
        <p:spPr/>
        <p:txBody>
          <a:bodyPr/>
          <a:lstStyle/>
          <a:p>
            <a:pPr marL="0" indent="0">
              <a:lnSpc>
                <a:spcPts val="4000"/>
              </a:lnSpc>
              <a:buNone/>
            </a:pPr>
            <a:r>
              <a:rPr lang="en-US" altLang="zh-CN" sz="2800" dirty="0" smtClean="0">
                <a:latin typeface="Times New Roman" pitchFamily="18" charset="0"/>
                <a:cs typeface="Times New Roman" pitchFamily="18" charset="0"/>
              </a:rPr>
              <a:t>1</a:t>
            </a:r>
            <a:r>
              <a:rPr lang="zh-CN" altLang="en-US" sz="2800" dirty="0" smtClean="0">
                <a:latin typeface="Times New Roman" pitchFamily="18" charset="0"/>
                <a:cs typeface="Times New Roman" pitchFamily="18" charset="0"/>
              </a:rPr>
              <a:t>、鉴别</a:t>
            </a:r>
            <a:r>
              <a:rPr lang="zh-CN" altLang="en-US" sz="2800" dirty="0">
                <a:latin typeface="Times New Roman" pitchFamily="18" charset="0"/>
                <a:cs typeface="Times New Roman" pitchFamily="18" charset="0"/>
              </a:rPr>
              <a:t>和检查   分别按各品种项下规定的方法进行。</a:t>
            </a:r>
          </a:p>
          <a:p>
            <a:pPr marL="0" indent="0">
              <a:lnSpc>
                <a:spcPts val="4000"/>
              </a:lnSpc>
              <a:buNone/>
            </a:pPr>
            <a:r>
              <a:rPr lang="en-US" altLang="zh-CN" sz="2800" dirty="0" smtClean="0">
                <a:latin typeface="Times New Roman" pitchFamily="18" charset="0"/>
                <a:cs typeface="Times New Roman" pitchFamily="18" charset="0"/>
              </a:rPr>
              <a:t>2</a:t>
            </a:r>
            <a:r>
              <a:rPr lang="zh-CN" altLang="en-US" sz="2800" dirty="0" smtClean="0">
                <a:latin typeface="Times New Roman" pitchFamily="18" charset="0"/>
                <a:cs typeface="Times New Roman" pitchFamily="18" charset="0"/>
              </a:rPr>
              <a:t>、含量测定   </a:t>
            </a:r>
            <a:r>
              <a:rPr lang="zh-CN" altLang="en-US" sz="2800" dirty="0">
                <a:latin typeface="Times New Roman" pitchFamily="18" charset="0"/>
                <a:cs typeface="Times New Roman" pitchFamily="18" charset="0"/>
              </a:rPr>
              <a:t>一般有以下几种。</a:t>
            </a:r>
          </a:p>
          <a:p>
            <a:pPr marL="0" indent="0">
              <a:lnSpc>
                <a:spcPts val="4000"/>
              </a:lnSpc>
              <a:buNone/>
            </a:pPr>
            <a:r>
              <a:rPr lang="zh-CN" altLang="en-US" sz="2800" dirty="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1</a:t>
            </a:r>
            <a:r>
              <a:rPr lang="zh-CN" altLang="en-US" sz="2800" dirty="0" smtClean="0">
                <a:latin typeface="Times New Roman" pitchFamily="18" charset="0"/>
                <a:cs typeface="Times New Roman" pitchFamily="18" charset="0"/>
              </a:rPr>
              <a:t>）对照品</a:t>
            </a:r>
            <a:r>
              <a:rPr lang="zh-CN" altLang="en-US" sz="2800" dirty="0">
                <a:latin typeface="Times New Roman" pitchFamily="18" charset="0"/>
                <a:cs typeface="Times New Roman" pitchFamily="18" charset="0"/>
              </a:rPr>
              <a:t>比较法</a:t>
            </a:r>
          </a:p>
          <a:p>
            <a:pPr marL="0" indent="0">
              <a:lnSpc>
                <a:spcPts val="4000"/>
              </a:lnSpc>
              <a:buNone/>
            </a:pPr>
            <a:r>
              <a:rPr lang="zh-CN" altLang="en-US" sz="2800" dirty="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2</a:t>
            </a:r>
            <a:r>
              <a:rPr lang="zh-CN" altLang="en-US" sz="2800" dirty="0" smtClean="0">
                <a:latin typeface="Times New Roman" pitchFamily="18" charset="0"/>
                <a:cs typeface="Times New Roman" pitchFamily="18" charset="0"/>
              </a:rPr>
              <a:t>）吸收系数</a:t>
            </a:r>
            <a:r>
              <a:rPr lang="zh-CN" altLang="en-US" sz="2800" dirty="0">
                <a:latin typeface="Times New Roman" pitchFamily="18" charset="0"/>
                <a:cs typeface="Times New Roman" pitchFamily="18" charset="0"/>
              </a:rPr>
              <a:t>法：吸收系数通常应大于</a:t>
            </a:r>
            <a:r>
              <a:rPr lang="en-US" altLang="zh-CN" sz="2800" dirty="0">
                <a:latin typeface="Times New Roman" pitchFamily="18" charset="0"/>
                <a:cs typeface="Times New Roman" pitchFamily="18" charset="0"/>
              </a:rPr>
              <a:t>100</a:t>
            </a:r>
            <a:r>
              <a:rPr lang="zh-CN" altLang="en-US" sz="2800" dirty="0">
                <a:latin typeface="Times New Roman" pitchFamily="18" charset="0"/>
                <a:cs typeface="Times New Roman" pitchFamily="18" charset="0"/>
              </a:rPr>
              <a:t>，并注意仪器的校正和检定。</a:t>
            </a:r>
          </a:p>
          <a:p>
            <a:pPr marL="0" indent="0">
              <a:lnSpc>
                <a:spcPts val="4000"/>
              </a:lnSpc>
              <a:buNone/>
            </a:pPr>
            <a:r>
              <a:rPr lang="zh-CN" altLang="en-US" sz="2800" dirty="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3</a:t>
            </a:r>
            <a:r>
              <a:rPr lang="zh-CN" altLang="en-US" sz="2800" dirty="0" smtClean="0">
                <a:latin typeface="Times New Roman" pitchFamily="18" charset="0"/>
                <a:cs typeface="Times New Roman" pitchFamily="18" charset="0"/>
              </a:rPr>
              <a:t>）计算</a:t>
            </a:r>
            <a:r>
              <a:rPr lang="zh-CN" altLang="en-US" sz="2800" dirty="0">
                <a:latin typeface="Times New Roman" pitchFamily="18" charset="0"/>
                <a:cs typeface="Times New Roman" pitchFamily="18" charset="0"/>
              </a:rPr>
              <a:t>分光光度法</a:t>
            </a:r>
          </a:p>
          <a:p>
            <a:pPr marL="0" indent="0">
              <a:lnSpc>
                <a:spcPts val="4000"/>
              </a:lnSpc>
              <a:buNone/>
            </a:pPr>
            <a:r>
              <a:rPr lang="zh-CN" altLang="en-US" sz="2800" dirty="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4</a:t>
            </a:r>
            <a:r>
              <a:rPr lang="zh-CN" altLang="en-US" sz="2800" dirty="0" smtClean="0">
                <a:latin typeface="Times New Roman" pitchFamily="18" charset="0"/>
                <a:cs typeface="Times New Roman" pitchFamily="18" charset="0"/>
              </a:rPr>
              <a:t>）比色法</a:t>
            </a:r>
            <a:endParaRPr lang="zh-CN" altLang="en-US" sz="2800" dirty="0">
              <a:latin typeface="Times New Roman" pitchFamily="18" charset="0"/>
              <a:cs typeface="Times New Roman" pitchFamily="18" charset="0"/>
            </a:endParaRPr>
          </a:p>
          <a:p>
            <a:pPr marL="0" indent="0">
              <a:buNone/>
            </a:pPr>
            <a:endParaRPr lang="zh-CN" altLang="en-US" dirty="0"/>
          </a:p>
        </p:txBody>
      </p:sp>
    </p:spTree>
    <p:extLst>
      <p:ext uri="{BB962C8B-B14F-4D97-AF65-F5344CB8AC3E}">
        <p14:creationId xmlns:p14="http://schemas.microsoft.com/office/powerpoint/2010/main" val="27414347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高效液相色谱法</a:t>
            </a:r>
            <a:endParaRPr lang="zh-CN" altLang="en-US" dirty="0"/>
          </a:p>
        </p:txBody>
      </p:sp>
      <p:sp>
        <p:nvSpPr>
          <p:cNvPr id="3" name="内容占位符 2"/>
          <p:cNvSpPr>
            <a:spLocks noGrp="1"/>
          </p:cNvSpPr>
          <p:nvPr>
            <p:ph idx="1"/>
          </p:nvPr>
        </p:nvSpPr>
        <p:spPr/>
        <p:txBody>
          <a:bodyPr/>
          <a:lstStyle/>
          <a:p>
            <a:pPr marL="0" indent="0">
              <a:lnSpc>
                <a:spcPts val="4000"/>
              </a:lnSpc>
              <a:buNone/>
            </a:pPr>
            <a:r>
              <a:rPr lang="zh-CN" altLang="en-US" dirty="0" smtClean="0"/>
              <a:t>    </a:t>
            </a:r>
            <a:r>
              <a:rPr lang="zh-CN" altLang="en-US" sz="2800" dirty="0" smtClean="0">
                <a:solidFill>
                  <a:srgbClr val="FF0000"/>
                </a:solidFill>
              </a:rPr>
              <a:t>超</a:t>
            </a:r>
            <a:r>
              <a:rPr lang="zh-CN" altLang="en-US" sz="2800" dirty="0">
                <a:solidFill>
                  <a:srgbClr val="FF0000"/>
                </a:solidFill>
              </a:rPr>
              <a:t>高效液相色谱仪是适应小粒径</a:t>
            </a:r>
            <a:r>
              <a:rPr lang="en-US" altLang="zh-CN" sz="2800" dirty="0">
                <a:solidFill>
                  <a:srgbClr val="FF0000"/>
                </a:solidFill>
              </a:rPr>
              <a:t>(</a:t>
            </a:r>
            <a:r>
              <a:rPr lang="zh-CN" altLang="en-US" sz="2800" dirty="0">
                <a:solidFill>
                  <a:srgbClr val="FF0000"/>
                </a:solidFill>
              </a:rPr>
              <a:t>约</a:t>
            </a:r>
            <a:r>
              <a:rPr lang="en-US" altLang="zh-CN" sz="2800" dirty="0">
                <a:solidFill>
                  <a:srgbClr val="FF0000"/>
                </a:solidFill>
              </a:rPr>
              <a:t>2μm)</a:t>
            </a:r>
            <a:r>
              <a:rPr lang="zh-CN" altLang="en-US" sz="2800" dirty="0">
                <a:solidFill>
                  <a:srgbClr val="FF0000"/>
                </a:solidFill>
              </a:rPr>
              <a:t>填充剂的耐超高压、小进样量、低死体积、高灵敏度检测的高效液相色谱仪</a:t>
            </a:r>
            <a:r>
              <a:rPr lang="zh-CN" altLang="en-US" sz="2800" dirty="0" smtClean="0">
                <a:solidFill>
                  <a:srgbClr val="FF0000"/>
                </a:solidFill>
              </a:rPr>
              <a:t>。</a:t>
            </a:r>
            <a:endParaRPr lang="en-US" altLang="zh-CN" sz="2800" dirty="0" smtClean="0">
              <a:solidFill>
                <a:srgbClr val="FF0000"/>
              </a:solidFill>
            </a:endParaRPr>
          </a:p>
          <a:p>
            <a:pPr marL="0" indent="0">
              <a:lnSpc>
                <a:spcPts val="4000"/>
              </a:lnSpc>
              <a:buNone/>
            </a:pPr>
            <a:r>
              <a:rPr lang="en-US" altLang="zh-CN" sz="2800" dirty="0"/>
              <a:t> </a:t>
            </a:r>
            <a:r>
              <a:rPr lang="en-US" altLang="zh-CN" sz="2800" dirty="0" smtClean="0"/>
              <a:t>   </a:t>
            </a:r>
            <a:r>
              <a:rPr lang="zh-CN" altLang="en-US" sz="2800" dirty="0" smtClean="0">
                <a:latin typeface="华文楷体" pitchFamily="2" charset="-122"/>
                <a:ea typeface="华文楷体" pitchFamily="2" charset="-122"/>
              </a:rPr>
              <a:t>相比于</a:t>
            </a:r>
            <a:r>
              <a:rPr lang="en-US" altLang="zh-CN" sz="2800" dirty="0" smtClean="0">
                <a:latin typeface="华文楷体" pitchFamily="2" charset="-122"/>
                <a:ea typeface="华文楷体" pitchFamily="2" charset="-122"/>
              </a:rPr>
              <a:t>HPLC</a:t>
            </a:r>
            <a:r>
              <a:rPr lang="zh-CN" altLang="en-US" sz="2800" dirty="0" smtClean="0">
                <a:latin typeface="华文楷体" pitchFamily="2" charset="-122"/>
                <a:ea typeface="华文楷体" pitchFamily="2" charset="-122"/>
              </a:rPr>
              <a:t>，</a:t>
            </a:r>
            <a:r>
              <a:rPr lang="en-US" altLang="zh-CN" sz="2800" dirty="0" smtClean="0">
                <a:latin typeface="华文楷体" pitchFamily="2" charset="-122"/>
                <a:ea typeface="华文楷体" pitchFamily="2" charset="-122"/>
              </a:rPr>
              <a:t>UPLC</a:t>
            </a:r>
            <a:r>
              <a:rPr lang="zh-CN" altLang="en-US" sz="2800" dirty="0" smtClean="0">
                <a:latin typeface="华文楷体" pitchFamily="2" charset="-122"/>
                <a:ea typeface="华文楷体" pitchFamily="2" charset="-122"/>
              </a:rPr>
              <a:t>的运行时间更短、分离度更好、灵敏度更高、溶剂用量更少。</a:t>
            </a:r>
            <a:endParaRPr lang="en-US" altLang="zh-CN" sz="2800" dirty="0" smtClean="0">
              <a:latin typeface="华文楷体" pitchFamily="2" charset="-122"/>
              <a:ea typeface="华文楷体" pitchFamily="2" charset="-122"/>
            </a:endParaRPr>
          </a:p>
          <a:p>
            <a:pPr marL="0" indent="0">
              <a:lnSpc>
                <a:spcPts val="4000"/>
              </a:lnSpc>
              <a:buNone/>
            </a:pPr>
            <a:r>
              <a:rPr lang="zh-CN" altLang="en-US" sz="2800" dirty="0" smtClean="0"/>
              <a:t>    当</a:t>
            </a:r>
            <a:r>
              <a:rPr lang="zh-CN" altLang="en-US" sz="2800" dirty="0"/>
              <a:t>对其测定结果产生争议时，应以品种项下规定的色谱条件的测定结果为准。</a:t>
            </a:r>
          </a:p>
        </p:txBody>
      </p:sp>
    </p:spTree>
    <p:extLst>
      <p:ext uri="{BB962C8B-B14F-4D97-AF65-F5344CB8AC3E}">
        <p14:creationId xmlns:p14="http://schemas.microsoft.com/office/powerpoint/2010/main" val="37716448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高效液相色谱法</a:t>
            </a:r>
            <a:endParaRPr lang="zh-CN" altLang="en-US" dirty="0"/>
          </a:p>
        </p:txBody>
      </p:sp>
      <p:sp>
        <p:nvSpPr>
          <p:cNvPr id="3" name="内容占位符 2"/>
          <p:cNvSpPr>
            <a:spLocks noGrp="1"/>
          </p:cNvSpPr>
          <p:nvPr>
            <p:ph idx="1"/>
          </p:nvPr>
        </p:nvSpPr>
        <p:spPr/>
        <p:txBody>
          <a:bodyPr>
            <a:normAutofit fontScale="77500" lnSpcReduction="20000"/>
          </a:bodyPr>
          <a:lstStyle/>
          <a:p>
            <a:pPr marL="0" indent="0">
              <a:lnSpc>
                <a:spcPts val="3240"/>
              </a:lnSpc>
              <a:buNone/>
            </a:pPr>
            <a:r>
              <a:rPr lang="zh-CN" altLang="en-US" dirty="0" smtClean="0"/>
              <a:t>色谱柱：</a:t>
            </a:r>
            <a:endParaRPr lang="en-US" altLang="zh-CN" dirty="0" smtClean="0"/>
          </a:p>
          <a:p>
            <a:pPr marL="0" indent="0">
              <a:lnSpc>
                <a:spcPts val="3240"/>
              </a:lnSpc>
              <a:buNone/>
            </a:pPr>
            <a:r>
              <a:rPr lang="en-US" altLang="zh-CN" dirty="0"/>
              <a:t> </a:t>
            </a:r>
            <a:r>
              <a:rPr lang="en-US" altLang="zh-CN" dirty="0" smtClean="0"/>
              <a:t>   </a:t>
            </a:r>
            <a:r>
              <a:rPr lang="zh-CN" altLang="en-US" dirty="0" smtClean="0"/>
              <a:t>反相、正相、离子交换、手性分离，等。</a:t>
            </a:r>
            <a:endParaRPr lang="en-US" altLang="zh-CN" dirty="0" smtClean="0"/>
          </a:p>
          <a:p>
            <a:pPr marL="0" indent="0">
              <a:lnSpc>
                <a:spcPts val="3240"/>
              </a:lnSpc>
              <a:buNone/>
            </a:pPr>
            <a:r>
              <a:rPr lang="zh-CN" altLang="en-US" dirty="0" smtClean="0"/>
              <a:t>    品种</a:t>
            </a:r>
            <a:r>
              <a:rPr lang="zh-CN" altLang="en-US" dirty="0"/>
              <a:t>正文中未指明色谱柱温度时系指</a:t>
            </a:r>
            <a:r>
              <a:rPr lang="zh-CN" altLang="en-US" dirty="0" smtClean="0"/>
              <a:t>室温。</a:t>
            </a:r>
            <a:endParaRPr lang="en-US" altLang="zh-CN" dirty="0" smtClean="0"/>
          </a:p>
          <a:p>
            <a:pPr marL="0" indent="0">
              <a:lnSpc>
                <a:spcPts val="3240"/>
              </a:lnSpc>
              <a:buNone/>
            </a:pPr>
            <a:r>
              <a:rPr lang="zh-CN" altLang="en-US" dirty="0" smtClean="0">
                <a:latin typeface="华文楷体" pitchFamily="2" charset="-122"/>
                <a:ea typeface="华文楷体" pitchFamily="2" charset="-122"/>
              </a:rPr>
              <a:t>注意：</a:t>
            </a:r>
            <a:endParaRPr lang="en-US" altLang="zh-CN" dirty="0" smtClean="0">
              <a:latin typeface="华文楷体" pitchFamily="2" charset="-122"/>
              <a:ea typeface="华文楷体" pitchFamily="2" charset="-122"/>
            </a:endParaRPr>
          </a:p>
          <a:p>
            <a:pPr marL="0" indent="0">
              <a:lnSpc>
                <a:spcPts val="3240"/>
              </a:lnSpc>
              <a:buNone/>
            </a:pPr>
            <a:r>
              <a:rPr lang="en-US" altLang="zh-CN" dirty="0">
                <a:latin typeface="华文楷体" pitchFamily="2" charset="-122"/>
                <a:ea typeface="华文楷体" pitchFamily="2" charset="-122"/>
              </a:rPr>
              <a:t> </a:t>
            </a:r>
            <a:r>
              <a:rPr lang="en-US" altLang="zh-CN" dirty="0" smtClean="0">
                <a:latin typeface="华文楷体" pitchFamily="2" charset="-122"/>
                <a:ea typeface="华文楷体" pitchFamily="2" charset="-122"/>
              </a:rPr>
              <a:t>   </a:t>
            </a:r>
            <a:r>
              <a:rPr lang="zh-CN" altLang="en-US" dirty="0" smtClean="0">
                <a:latin typeface="华文楷体" pitchFamily="2" charset="-122"/>
                <a:ea typeface="华文楷体" pitchFamily="2" charset="-122"/>
              </a:rPr>
              <a:t>如使用缓冲液或含盐溶液作为流动相，在试验结束后，应先用不含盐的流动相冲洗，使色谱柱内的盐完全溶解洗脱出来，再用较高浓度的甲醇</a:t>
            </a:r>
            <a:r>
              <a:rPr lang="en-US" altLang="zh-CN" dirty="0" smtClean="0">
                <a:latin typeface="华文楷体" pitchFamily="2" charset="-122"/>
                <a:ea typeface="华文楷体" pitchFamily="2" charset="-122"/>
              </a:rPr>
              <a:t>/</a:t>
            </a:r>
            <a:r>
              <a:rPr lang="zh-CN" altLang="en-US" dirty="0" smtClean="0">
                <a:latin typeface="华文楷体" pitchFamily="2" charset="-122"/>
                <a:ea typeface="华文楷体" pitchFamily="2" charset="-122"/>
              </a:rPr>
              <a:t>乙腈</a:t>
            </a:r>
            <a:r>
              <a:rPr lang="en-US" altLang="zh-CN" dirty="0" smtClean="0">
                <a:latin typeface="华文楷体" pitchFamily="2" charset="-122"/>
                <a:ea typeface="华文楷体" pitchFamily="2" charset="-122"/>
              </a:rPr>
              <a:t>-</a:t>
            </a:r>
            <a:r>
              <a:rPr lang="zh-CN" altLang="en-US" dirty="0" smtClean="0">
                <a:latin typeface="华文楷体" pitchFamily="2" charset="-122"/>
                <a:ea typeface="华文楷体" pitchFamily="2" charset="-122"/>
              </a:rPr>
              <a:t>水溶液冲洗。</a:t>
            </a:r>
            <a:endParaRPr lang="en-US" altLang="zh-CN" dirty="0" smtClean="0">
              <a:latin typeface="华文楷体" pitchFamily="2" charset="-122"/>
              <a:ea typeface="华文楷体" pitchFamily="2" charset="-122"/>
            </a:endParaRPr>
          </a:p>
          <a:p>
            <a:pPr marL="0" indent="0">
              <a:lnSpc>
                <a:spcPts val="3240"/>
              </a:lnSpc>
              <a:buNone/>
            </a:pPr>
            <a:r>
              <a:rPr lang="en-US" altLang="zh-CN" dirty="0">
                <a:latin typeface="华文楷体" pitchFamily="2" charset="-122"/>
                <a:ea typeface="华文楷体" pitchFamily="2" charset="-122"/>
              </a:rPr>
              <a:t> </a:t>
            </a:r>
            <a:r>
              <a:rPr lang="en-US" altLang="zh-CN" dirty="0" smtClean="0">
                <a:latin typeface="华文楷体" pitchFamily="2" charset="-122"/>
                <a:ea typeface="华文楷体" pitchFamily="2" charset="-122"/>
              </a:rPr>
              <a:t>   </a:t>
            </a:r>
            <a:r>
              <a:rPr lang="zh-CN" altLang="en-US" dirty="0" smtClean="0">
                <a:latin typeface="华文楷体" pitchFamily="2" charset="-122"/>
                <a:ea typeface="华文楷体" pitchFamily="2" charset="-122"/>
              </a:rPr>
              <a:t>长期保存时，反相柱可贮存于甲醇或乙腈中，正相柱可贮存于经脱水处理的正己烷中，离子交换柱可贮存于含</a:t>
            </a:r>
            <a:r>
              <a:rPr lang="en-US" altLang="zh-CN" dirty="0" smtClean="0">
                <a:latin typeface="华文楷体" pitchFamily="2" charset="-122"/>
                <a:ea typeface="华文楷体" pitchFamily="2" charset="-122"/>
              </a:rPr>
              <a:t>5%</a:t>
            </a:r>
            <a:r>
              <a:rPr lang="zh-CN" altLang="en-US" dirty="0" smtClean="0">
                <a:latin typeface="华文楷体" pitchFamily="2" charset="-122"/>
                <a:ea typeface="华文楷体" pitchFamily="2" charset="-122"/>
              </a:rPr>
              <a:t>甲醇或含</a:t>
            </a:r>
            <a:r>
              <a:rPr lang="en-US" altLang="zh-CN" dirty="0" smtClean="0">
                <a:latin typeface="华文楷体" pitchFamily="2" charset="-122"/>
                <a:ea typeface="华文楷体" pitchFamily="2" charset="-122"/>
              </a:rPr>
              <a:t>0.05%</a:t>
            </a:r>
            <a:r>
              <a:rPr lang="zh-CN" altLang="en-US" dirty="0" smtClean="0">
                <a:latin typeface="华文楷体" pitchFamily="2" charset="-122"/>
                <a:ea typeface="华文楷体" pitchFamily="2" charset="-122"/>
              </a:rPr>
              <a:t>叠氮化钠的水中。</a:t>
            </a:r>
            <a:endParaRPr lang="zh-CN" altLang="en-US" dirty="0">
              <a:latin typeface="华文楷体" pitchFamily="2" charset="-122"/>
              <a:ea typeface="华文楷体" pitchFamily="2" charset="-122"/>
            </a:endParaRPr>
          </a:p>
        </p:txBody>
      </p:sp>
    </p:spTree>
    <p:extLst>
      <p:ext uri="{BB962C8B-B14F-4D97-AF65-F5344CB8AC3E}">
        <p14:creationId xmlns:p14="http://schemas.microsoft.com/office/powerpoint/2010/main" val="1169454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高效液相色谱法</a:t>
            </a:r>
            <a:endParaRPr lang="zh-CN" altLang="en-US" dirty="0"/>
          </a:p>
        </p:txBody>
      </p:sp>
      <p:sp>
        <p:nvSpPr>
          <p:cNvPr id="3" name="内容占位符 2"/>
          <p:cNvSpPr>
            <a:spLocks noGrp="1"/>
          </p:cNvSpPr>
          <p:nvPr>
            <p:ph idx="1"/>
          </p:nvPr>
        </p:nvSpPr>
        <p:spPr/>
        <p:txBody>
          <a:bodyPr/>
          <a:lstStyle/>
          <a:p>
            <a:pPr marL="0" indent="0">
              <a:buNone/>
            </a:pPr>
            <a:r>
              <a:rPr lang="zh-CN" altLang="en-US" sz="2800" dirty="0" smtClean="0"/>
              <a:t>检测器</a:t>
            </a:r>
            <a:endParaRPr lang="en-US" altLang="zh-CN" sz="2800" dirty="0" smtClean="0"/>
          </a:p>
          <a:p>
            <a:pPr marL="0" indent="0">
              <a:buNone/>
            </a:pP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889262048"/>
              </p:ext>
            </p:extLst>
          </p:nvPr>
        </p:nvGraphicFramePr>
        <p:xfrm>
          <a:off x="683568" y="2276872"/>
          <a:ext cx="7886700" cy="2773680"/>
        </p:xfrm>
        <a:graphic>
          <a:graphicData uri="http://schemas.openxmlformats.org/drawingml/2006/table">
            <a:tbl>
              <a:tblPr>
                <a:tableStyleId>{5C22544A-7EE6-4342-B048-85BDC9FD1C3A}</a:tableStyleId>
              </a:tblPr>
              <a:tblGrid>
                <a:gridCol w="2662712"/>
                <a:gridCol w="1305997"/>
                <a:gridCol w="1305997"/>
                <a:gridCol w="1305997"/>
                <a:gridCol w="1305997"/>
              </a:tblGrid>
              <a:tr h="274955">
                <a:tc>
                  <a:txBody>
                    <a:bodyPr/>
                    <a:lstStyle/>
                    <a:p>
                      <a:endParaRPr lang="zh-CN" sz="2000" kern="100" dirty="0">
                        <a:solidFill>
                          <a:schemeClr val="bg1"/>
                        </a:solidFill>
                        <a:effectLst/>
                        <a:latin typeface="Calibri"/>
                      </a:endParaRPr>
                    </a:p>
                  </a:txBody>
                  <a:tcPr>
                    <a:solidFill>
                      <a:schemeClr val="accent5"/>
                    </a:solidFill>
                  </a:tcPr>
                </a:tc>
                <a:tc>
                  <a:txBody>
                    <a:bodyPr/>
                    <a:lstStyle/>
                    <a:p>
                      <a:pPr algn="l" fontAlgn="base">
                        <a:spcAft>
                          <a:spcPts val="0"/>
                        </a:spcAft>
                      </a:pPr>
                      <a:r>
                        <a:rPr lang="zh-CN" sz="2000" kern="1200" dirty="0">
                          <a:solidFill>
                            <a:schemeClr val="bg1"/>
                          </a:solidFill>
                          <a:effectLst/>
                        </a:rPr>
                        <a:t>选择性</a:t>
                      </a:r>
                      <a:endParaRPr lang="zh-CN" sz="2000" kern="100" dirty="0">
                        <a:solidFill>
                          <a:schemeClr val="bg1"/>
                        </a:solidFill>
                        <a:effectLst/>
                        <a:latin typeface="Times New Roman"/>
                        <a:ea typeface="宋体"/>
                      </a:endParaRPr>
                    </a:p>
                  </a:txBody>
                  <a:tcPr>
                    <a:solidFill>
                      <a:schemeClr val="accent5"/>
                    </a:solidFill>
                  </a:tcPr>
                </a:tc>
                <a:tc>
                  <a:txBody>
                    <a:bodyPr/>
                    <a:lstStyle/>
                    <a:p>
                      <a:pPr algn="l" fontAlgn="base">
                        <a:spcAft>
                          <a:spcPts val="0"/>
                        </a:spcAft>
                      </a:pPr>
                      <a:r>
                        <a:rPr lang="zh-CN" sz="2000" kern="1200" dirty="0">
                          <a:solidFill>
                            <a:schemeClr val="bg1"/>
                          </a:solidFill>
                          <a:effectLst/>
                        </a:rPr>
                        <a:t>通用型</a:t>
                      </a:r>
                      <a:endParaRPr lang="zh-CN" sz="2000" kern="100" dirty="0">
                        <a:solidFill>
                          <a:schemeClr val="bg1"/>
                        </a:solidFill>
                        <a:effectLst/>
                        <a:latin typeface="Times New Roman"/>
                        <a:ea typeface="宋体"/>
                      </a:endParaRPr>
                    </a:p>
                  </a:txBody>
                  <a:tcPr>
                    <a:solidFill>
                      <a:schemeClr val="accent5"/>
                    </a:solidFill>
                  </a:tcPr>
                </a:tc>
                <a:tc>
                  <a:txBody>
                    <a:bodyPr/>
                    <a:lstStyle/>
                    <a:p>
                      <a:pPr algn="l" fontAlgn="base">
                        <a:spcAft>
                          <a:spcPts val="0"/>
                        </a:spcAft>
                      </a:pPr>
                      <a:r>
                        <a:rPr lang="zh-CN" sz="2000" kern="1200">
                          <a:solidFill>
                            <a:schemeClr val="bg1"/>
                          </a:solidFill>
                          <a:effectLst/>
                        </a:rPr>
                        <a:t>线性</a:t>
                      </a:r>
                      <a:endParaRPr lang="zh-CN" sz="2000" kern="100">
                        <a:solidFill>
                          <a:schemeClr val="bg1"/>
                        </a:solidFill>
                        <a:effectLst/>
                        <a:latin typeface="Times New Roman"/>
                        <a:ea typeface="宋体"/>
                      </a:endParaRPr>
                    </a:p>
                  </a:txBody>
                  <a:tcPr>
                    <a:solidFill>
                      <a:schemeClr val="accent5"/>
                    </a:solidFill>
                  </a:tcPr>
                </a:tc>
                <a:tc>
                  <a:txBody>
                    <a:bodyPr/>
                    <a:lstStyle/>
                    <a:p>
                      <a:pPr algn="l" fontAlgn="base">
                        <a:spcAft>
                          <a:spcPts val="0"/>
                        </a:spcAft>
                      </a:pPr>
                      <a:r>
                        <a:rPr lang="zh-CN" sz="2000" kern="1200">
                          <a:solidFill>
                            <a:schemeClr val="bg1"/>
                          </a:solidFill>
                          <a:effectLst/>
                        </a:rPr>
                        <a:t>流动相</a:t>
                      </a:r>
                      <a:endParaRPr lang="zh-CN" sz="2000" kern="100">
                        <a:solidFill>
                          <a:schemeClr val="bg1"/>
                        </a:solidFill>
                        <a:effectLst/>
                        <a:latin typeface="Times New Roman"/>
                        <a:ea typeface="宋体"/>
                      </a:endParaRPr>
                    </a:p>
                  </a:txBody>
                  <a:tcPr>
                    <a:solidFill>
                      <a:schemeClr val="accent5"/>
                    </a:solidFill>
                  </a:tcPr>
                </a:tc>
              </a:tr>
              <a:tr h="274955">
                <a:tc>
                  <a:txBody>
                    <a:bodyPr/>
                    <a:lstStyle/>
                    <a:p>
                      <a:pPr algn="l" fontAlgn="base">
                        <a:spcAft>
                          <a:spcPts val="0"/>
                        </a:spcAft>
                      </a:pPr>
                      <a:r>
                        <a:rPr lang="zh-CN" sz="2000" kern="1200" dirty="0">
                          <a:solidFill>
                            <a:schemeClr val="bg1"/>
                          </a:solidFill>
                          <a:effectLst/>
                        </a:rPr>
                        <a:t>紫外</a:t>
                      </a:r>
                      <a:r>
                        <a:rPr lang="zh-CN" sz="2000" kern="1200" dirty="0" smtClean="0">
                          <a:solidFill>
                            <a:schemeClr val="bg1"/>
                          </a:solidFill>
                          <a:effectLst/>
                        </a:rPr>
                        <a:t>检测器</a:t>
                      </a:r>
                      <a:endParaRPr lang="zh-CN" sz="2000" kern="100" dirty="0">
                        <a:solidFill>
                          <a:schemeClr val="bg1"/>
                        </a:solidFill>
                        <a:effectLst/>
                        <a:latin typeface="Times New Roman"/>
                        <a:ea typeface="宋体"/>
                      </a:endParaRPr>
                    </a:p>
                  </a:txBody>
                  <a:tcPr>
                    <a:solidFill>
                      <a:schemeClr val="accent5"/>
                    </a:solidFill>
                  </a:tcPr>
                </a:tc>
                <a:tc>
                  <a:txBody>
                    <a:bodyPr/>
                    <a:lstStyle/>
                    <a:p>
                      <a:pPr algn="l" fontAlgn="base">
                        <a:spcAft>
                          <a:spcPts val="0"/>
                        </a:spcAft>
                      </a:pPr>
                      <a:r>
                        <a:rPr lang="zh-CN" sz="2000" kern="1200" dirty="0">
                          <a:solidFill>
                            <a:schemeClr val="bg1"/>
                          </a:solidFill>
                          <a:effectLst/>
                        </a:rPr>
                        <a:t>√</a:t>
                      </a:r>
                      <a:endParaRPr lang="zh-CN" sz="2000" kern="100" dirty="0">
                        <a:solidFill>
                          <a:schemeClr val="bg1"/>
                        </a:solidFill>
                        <a:effectLst/>
                        <a:latin typeface="Times New Roman"/>
                        <a:ea typeface="宋体"/>
                      </a:endParaRPr>
                    </a:p>
                  </a:txBody>
                  <a:tcPr>
                    <a:solidFill>
                      <a:schemeClr val="accent5"/>
                    </a:solidFill>
                  </a:tcPr>
                </a:tc>
                <a:tc>
                  <a:txBody>
                    <a:bodyPr/>
                    <a:lstStyle/>
                    <a:p>
                      <a:endParaRPr lang="zh-CN" sz="2000" kern="100" dirty="0">
                        <a:solidFill>
                          <a:schemeClr val="bg1"/>
                        </a:solidFill>
                        <a:effectLst/>
                        <a:latin typeface="Calibri"/>
                      </a:endParaRPr>
                    </a:p>
                  </a:txBody>
                  <a:tcPr>
                    <a:solidFill>
                      <a:schemeClr val="accent5"/>
                    </a:solidFill>
                  </a:tcPr>
                </a:tc>
                <a:tc>
                  <a:txBody>
                    <a:bodyPr/>
                    <a:lstStyle/>
                    <a:p>
                      <a:pPr algn="l" fontAlgn="base">
                        <a:spcAft>
                          <a:spcPts val="0"/>
                        </a:spcAft>
                      </a:pPr>
                      <a:r>
                        <a:rPr lang="zh-CN" sz="2000" kern="1200" dirty="0">
                          <a:solidFill>
                            <a:schemeClr val="bg1"/>
                          </a:solidFill>
                          <a:effectLst/>
                        </a:rPr>
                        <a:t>√</a:t>
                      </a:r>
                      <a:endParaRPr lang="zh-CN" sz="2000" kern="100" dirty="0">
                        <a:solidFill>
                          <a:schemeClr val="bg1"/>
                        </a:solidFill>
                        <a:effectLst/>
                        <a:latin typeface="Times New Roman"/>
                        <a:ea typeface="宋体"/>
                      </a:endParaRPr>
                    </a:p>
                  </a:txBody>
                  <a:tcPr>
                    <a:solidFill>
                      <a:schemeClr val="accent5"/>
                    </a:solidFill>
                  </a:tcPr>
                </a:tc>
                <a:tc>
                  <a:txBody>
                    <a:bodyPr/>
                    <a:lstStyle/>
                    <a:p>
                      <a:endParaRPr lang="zh-CN" sz="2000" kern="100">
                        <a:solidFill>
                          <a:schemeClr val="bg1"/>
                        </a:solidFill>
                        <a:effectLst/>
                        <a:latin typeface="Calibri"/>
                      </a:endParaRPr>
                    </a:p>
                  </a:txBody>
                  <a:tcPr>
                    <a:solidFill>
                      <a:schemeClr val="accent5"/>
                    </a:solidFill>
                  </a:tcPr>
                </a:tc>
              </a:tr>
              <a:tr h="274955">
                <a:tc>
                  <a:txBody>
                    <a:bodyPr/>
                    <a:lstStyle/>
                    <a:p>
                      <a:pPr algn="l" fontAlgn="base">
                        <a:spcAft>
                          <a:spcPts val="0"/>
                        </a:spcAft>
                      </a:pPr>
                      <a:r>
                        <a:rPr lang="zh-CN" sz="2000" kern="1200" dirty="0">
                          <a:solidFill>
                            <a:schemeClr val="bg1"/>
                          </a:solidFill>
                          <a:effectLst/>
                        </a:rPr>
                        <a:t>二极管阵列检测器</a:t>
                      </a:r>
                      <a:endParaRPr lang="zh-CN" sz="2000" kern="100" dirty="0">
                        <a:solidFill>
                          <a:schemeClr val="bg1"/>
                        </a:solidFill>
                        <a:effectLst/>
                        <a:latin typeface="Times New Roman"/>
                        <a:ea typeface="宋体"/>
                      </a:endParaRPr>
                    </a:p>
                  </a:txBody>
                  <a:tcPr>
                    <a:solidFill>
                      <a:schemeClr val="accent5"/>
                    </a:solidFill>
                  </a:tcPr>
                </a:tc>
                <a:tc>
                  <a:txBody>
                    <a:bodyPr/>
                    <a:lstStyle/>
                    <a:p>
                      <a:pPr algn="l" fontAlgn="base">
                        <a:spcAft>
                          <a:spcPts val="0"/>
                        </a:spcAft>
                      </a:pPr>
                      <a:r>
                        <a:rPr lang="zh-CN" sz="2000" kern="1200">
                          <a:solidFill>
                            <a:schemeClr val="bg1"/>
                          </a:solidFill>
                          <a:effectLst/>
                        </a:rPr>
                        <a:t>√</a:t>
                      </a:r>
                      <a:endParaRPr lang="zh-CN" sz="2000" kern="100">
                        <a:solidFill>
                          <a:schemeClr val="bg1"/>
                        </a:solidFill>
                        <a:effectLst/>
                        <a:latin typeface="Times New Roman"/>
                        <a:ea typeface="宋体"/>
                      </a:endParaRPr>
                    </a:p>
                  </a:txBody>
                  <a:tcPr>
                    <a:solidFill>
                      <a:schemeClr val="accent5"/>
                    </a:solidFill>
                  </a:tcPr>
                </a:tc>
                <a:tc>
                  <a:txBody>
                    <a:bodyPr/>
                    <a:lstStyle/>
                    <a:p>
                      <a:endParaRPr lang="zh-CN" sz="2000" kern="100" dirty="0">
                        <a:solidFill>
                          <a:schemeClr val="bg1"/>
                        </a:solidFill>
                        <a:effectLst/>
                        <a:latin typeface="Calibri"/>
                      </a:endParaRPr>
                    </a:p>
                  </a:txBody>
                  <a:tcPr>
                    <a:solidFill>
                      <a:schemeClr val="accent5"/>
                    </a:solidFill>
                  </a:tcPr>
                </a:tc>
                <a:tc>
                  <a:txBody>
                    <a:bodyPr/>
                    <a:lstStyle/>
                    <a:p>
                      <a:pPr algn="l" fontAlgn="base">
                        <a:spcAft>
                          <a:spcPts val="0"/>
                        </a:spcAft>
                      </a:pPr>
                      <a:r>
                        <a:rPr lang="zh-CN" sz="2000" kern="1200" dirty="0">
                          <a:solidFill>
                            <a:schemeClr val="bg1"/>
                          </a:solidFill>
                          <a:effectLst/>
                        </a:rPr>
                        <a:t>√</a:t>
                      </a:r>
                      <a:endParaRPr lang="zh-CN" sz="2000" kern="100" dirty="0">
                        <a:solidFill>
                          <a:schemeClr val="bg1"/>
                        </a:solidFill>
                        <a:effectLst/>
                        <a:latin typeface="Times New Roman"/>
                        <a:ea typeface="宋体"/>
                      </a:endParaRPr>
                    </a:p>
                  </a:txBody>
                  <a:tcPr>
                    <a:solidFill>
                      <a:schemeClr val="accent5"/>
                    </a:solidFill>
                  </a:tcPr>
                </a:tc>
                <a:tc>
                  <a:txBody>
                    <a:bodyPr/>
                    <a:lstStyle/>
                    <a:p>
                      <a:endParaRPr lang="zh-CN" sz="2000" kern="100" dirty="0">
                        <a:solidFill>
                          <a:schemeClr val="bg1"/>
                        </a:solidFill>
                        <a:effectLst/>
                        <a:latin typeface="Calibri"/>
                      </a:endParaRPr>
                    </a:p>
                  </a:txBody>
                  <a:tcPr>
                    <a:solidFill>
                      <a:schemeClr val="accent5"/>
                    </a:solidFill>
                  </a:tcPr>
                </a:tc>
              </a:tr>
              <a:tr h="274955">
                <a:tc>
                  <a:txBody>
                    <a:bodyPr/>
                    <a:lstStyle/>
                    <a:p>
                      <a:pPr algn="l" fontAlgn="base">
                        <a:spcAft>
                          <a:spcPts val="0"/>
                        </a:spcAft>
                      </a:pPr>
                      <a:r>
                        <a:rPr lang="zh-CN" sz="2000" kern="1200" dirty="0">
                          <a:solidFill>
                            <a:schemeClr val="bg1"/>
                          </a:solidFill>
                          <a:effectLst/>
                        </a:rPr>
                        <a:t>荧光检测器</a:t>
                      </a:r>
                      <a:endParaRPr lang="zh-CN" sz="2000" kern="100" dirty="0">
                        <a:solidFill>
                          <a:schemeClr val="bg1"/>
                        </a:solidFill>
                        <a:effectLst/>
                        <a:latin typeface="Times New Roman"/>
                        <a:ea typeface="宋体"/>
                      </a:endParaRPr>
                    </a:p>
                  </a:txBody>
                  <a:tcPr>
                    <a:solidFill>
                      <a:schemeClr val="accent5"/>
                    </a:solidFill>
                  </a:tcPr>
                </a:tc>
                <a:tc>
                  <a:txBody>
                    <a:bodyPr/>
                    <a:lstStyle/>
                    <a:p>
                      <a:pPr algn="l" fontAlgn="base">
                        <a:spcAft>
                          <a:spcPts val="0"/>
                        </a:spcAft>
                      </a:pPr>
                      <a:r>
                        <a:rPr lang="zh-CN" sz="2000" kern="1200">
                          <a:solidFill>
                            <a:schemeClr val="bg1"/>
                          </a:solidFill>
                          <a:effectLst/>
                        </a:rPr>
                        <a:t>√</a:t>
                      </a:r>
                      <a:endParaRPr lang="zh-CN" sz="2000" kern="100">
                        <a:solidFill>
                          <a:schemeClr val="bg1"/>
                        </a:solidFill>
                        <a:effectLst/>
                        <a:latin typeface="Times New Roman"/>
                        <a:ea typeface="宋体"/>
                      </a:endParaRPr>
                    </a:p>
                  </a:txBody>
                  <a:tcPr>
                    <a:solidFill>
                      <a:schemeClr val="accent5"/>
                    </a:solidFill>
                  </a:tcPr>
                </a:tc>
                <a:tc>
                  <a:txBody>
                    <a:bodyPr/>
                    <a:lstStyle/>
                    <a:p>
                      <a:endParaRPr lang="zh-CN" sz="2000" kern="100">
                        <a:solidFill>
                          <a:schemeClr val="bg1"/>
                        </a:solidFill>
                        <a:effectLst/>
                        <a:latin typeface="Calibri"/>
                      </a:endParaRPr>
                    </a:p>
                  </a:txBody>
                  <a:tcPr>
                    <a:solidFill>
                      <a:schemeClr val="accent5"/>
                    </a:solidFill>
                  </a:tcPr>
                </a:tc>
                <a:tc>
                  <a:txBody>
                    <a:bodyPr/>
                    <a:lstStyle/>
                    <a:p>
                      <a:pPr algn="l" fontAlgn="base">
                        <a:spcAft>
                          <a:spcPts val="0"/>
                        </a:spcAft>
                      </a:pPr>
                      <a:r>
                        <a:rPr lang="zh-CN" sz="2000" kern="1200" dirty="0">
                          <a:solidFill>
                            <a:schemeClr val="bg1"/>
                          </a:solidFill>
                          <a:effectLst/>
                        </a:rPr>
                        <a:t>√</a:t>
                      </a:r>
                      <a:endParaRPr lang="zh-CN" sz="2000" kern="100" dirty="0">
                        <a:solidFill>
                          <a:schemeClr val="bg1"/>
                        </a:solidFill>
                        <a:effectLst/>
                        <a:latin typeface="Times New Roman"/>
                        <a:ea typeface="宋体"/>
                      </a:endParaRPr>
                    </a:p>
                  </a:txBody>
                  <a:tcPr>
                    <a:solidFill>
                      <a:schemeClr val="accent5"/>
                    </a:solidFill>
                  </a:tcPr>
                </a:tc>
                <a:tc>
                  <a:txBody>
                    <a:bodyPr/>
                    <a:lstStyle/>
                    <a:p>
                      <a:endParaRPr lang="zh-CN" sz="2000" kern="100" dirty="0">
                        <a:solidFill>
                          <a:schemeClr val="bg1"/>
                        </a:solidFill>
                        <a:effectLst/>
                        <a:latin typeface="Calibri"/>
                      </a:endParaRPr>
                    </a:p>
                  </a:txBody>
                  <a:tcPr>
                    <a:solidFill>
                      <a:schemeClr val="accent5"/>
                    </a:solidFill>
                  </a:tcPr>
                </a:tc>
              </a:tr>
              <a:tr h="274955">
                <a:tc>
                  <a:txBody>
                    <a:bodyPr/>
                    <a:lstStyle/>
                    <a:p>
                      <a:pPr algn="l" fontAlgn="base">
                        <a:spcAft>
                          <a:spcPts val="0"/>
                        </a:spcAft>
                      </a:pPr>
                      <a:r>
                        <a:rPr lang="zh-CN" sz="2000" kern="1200" dirty="0">
                          <a:solidFill>
                            <a:schemeClr val="bg1"/>
                          </a:solidFill>
                          <a:effectLst/>
                        </a:rPr>
                        <a:t>电化学检测器</a:t>
                      </a:r>
                      <a:endParaRPr lang="zh-CN" sz="2000" kern="100" dirty="0">
                        <a:solidFill>
                          <a:schemeClr val="bg1"/>
                        </a:solidFill>
                        <a:effectLst/>
                        <a:latin typeface="Times New Roman"/>
                        <a:ea typeface="宋体"/>
                      </a:endParaRPr>
                    </a:p>
                  </a:txBody>
                  <a:tcPr>
                    <a:solidFill>
                      <a:schemeClr val="accent5"/>
                    </a:solidFill>
                  </a:tcPr>
                </a:tc>
                <a:tc>
                  <a:txBody>
                    <a:bodyPr/>
                    <a:lstStyle/>
                    <a:p>
                      <a:pPr algn="l" fontAlgn="base">
                        <a:spcAft>
                          <a:spcPts val="0"/>
                        </a:spcAft>
                      </a:pPr>
                      <a:r>
                        <a:rPr lang="zh-CN" sz="2000" kern="1200">
                          <a:solidFill>
                            <a:schemeClr val="bg1"/>
                          </a:solidFill>
                          <a:effectLst/>
                        </a:rPr>
                        <a:t>√</a:t>
                      </a:r>
                      <a:endParaRPr lang="zh-CN" sz="2000" kern="100">
                        <a:solidFill>
                          <a:schemeClr val="bg1"/>
                        </a:solidFill>
                        <a:effectLst/>
                        <a:latin typeface="Times New Roman"/>
                        <a:ea typeface="宋体"/>
                      </a:endParaRPr>
                    </a:p>
                  </a:txBody>
                  <a:tcPr>
                    <a:solidFill>
                      <a:schemeClr val="accent5"/>
                    </a:solidFill>
                  </a:tcPr>
                </a:tc>
                <a:tc>
                  <a:txBody>
                    <a:bodyPr/>
                    <a:lstStyle/>
                    <a:p>
                      <a:endParaRPr lang="zh-CN" sz="2000" kern="100">
                        <a:solidFill>
                          <a:schemeClr val="bg1"/>
                        </a:solidFill>
                        <a:effectLst/>
                        <a:latin typeface="Calibri"/>
                      </a:endParaRPr>
                    </a:p>
                  </a:txBody>
                  <a:tcPr>
                    <a:solidFill>
                      <a:schemeClr val="accent5"/>
                    </a:solidFill>
                  </a:tcPr>
                </a:tc>
                <a:tc>
                  <a:txBody>
                    <a:bodyPr/>
                    <a:lstStyle/>
                    <a:p>
                      <a:pPr algn="l" fontAlgn="base">
                        <a:spcAft>
                          <a:spcPts val="0"/>
                        </a:spcAft>
                      </a:pPr>
                      <a:r>
                        <a:rPr lang="zh-CN" sz="2000" kern="1200" dirty="0">
                          <a:solidFill>
                            <a:schemeClr val="bg1"/>
                          </a:solidFill>
                          <a:effectLst/>
                        </a:rPr>
                        <a:t>√</a:t>
                      </a:r>
                      <a:endParaRPr lang="zh-CN" sz="2000" kern="100" dirty="0">
                        <a:solidFill>
                          <a:schemeClr val="bg1"/>
                        </a:solidFill>
                        <a:effectLst/>
                        <a:latin typeface="Times New Roman"/>
                        <a:ea typeface="宋体"/>
                      </a:endParaRPr>
                    </a:p>
                  </a:txBody>
                  <a:tcPr>
                    <a:solidFill>
                      <a:schemeClr val="accent5"/>
                    </a:solidFill>
                  </a:tcPr>
                </a:tc>
                <a:tc>
                  <a:txBody>
                    <a:bodyPr/>
                    <a:lstStyle/>
                    <a:p>
                      <a:endParaRPr lang="zh-CN" sz="2000" kern="100" dirty="0">
                        <a:solidFill>
                          <a:schemeClr val="bg1"/>
                        </a:solidFill>
                        <a:effectLst/>
                        <a:latin typeface="Calibri"/>
                      </a:endParaRPr>
                    </a:p>
                  </a:txBody>
                  <a:tcPr>
                    <a:solidFill>
                      <a:schemeClr val="accent5"/>
                    </a:solidFill>
                  </a:tcPr>
                </a:tc>
              </a:tr>
              <a:tr h="274955">
                <a:tc>
                  <a:txBody>
                    <a:bodyPr/>
                    <a:lstStyle/>
                    <a:p>
                      <a:pPr algn="l" fontAlgn="base">
                        <a:spcAft>
                          <a:spcPts val="0"/>
                        </a:spcAft>
                      </a:pPr>
                      <a:r>
                        <a:rPr lang="zh-CN" sz="2000" kern="1200" dirty="0">
                          <a:solidFill>
                            <a:schemeClr val="bg1"/>
                          </a:solidFill>
                          <a:effectLst/>
                        </a:rPr>
                        <a:t>示差折光检测器</a:t>
                      </a:r>
                      <a:endParaRPr lang="zh-CN" sz="2000" kern="100" dirty="0">
                        <a:solidFill>
                          <a:schemeClr val="bg1"/>
                        </a:solidFill>
                        <a:effectLst/>
                        <a:latin typeface="Times New Roman"/>
                        <a:ea typeface="宋体"/>
                      </a:endParaRPr>
                    </a:p>
                  </a:txBody>
                  <a:tcPr>
                    <a:solidFill>
                      <a:schemeClr val="accent5"/>
                    </a:solidFill>
                  </a:tcPr>
                </a:tc>
                <a:tc>
                  <a:txBody>
                    <a:bodyPr/>
                    <a:lstStyle/>
                    <a:p>
                      <a:endParaRPr lang="zh-CN" sz="2000" kern="100" dirty="0">
                        <a:solidFill>
                          <a:schemeClr val="bg1"/>
                        </a:solidFill>
                        <a:effectLst/>
                        <a:latin typeface="Calibri"/>
                      </a:endParaRPr>
                    </a:p>
                  </a:txBody>
                  <a:tcPr>
                    <a:solidFill>
                      <a:schemeClr val="accent5"/>
                    </a:solidFill>
                  </a:tcPr>
                </a:tc>
                <a:tc>
                  <a:txBody>
                    <a:bodyPr/>
                    <a:lstStyle/>
                    <a:p>
                      <a:pPr algn="l" fontAlgn="base">
                        <a:spcAft>
                          <a:spcPts val="0"/>
                        </a:spcAft>
                      </a:pPr>
                      <a:r>
                        <a:rPr lang="zh-CN" sz="2000" kern="1200">
                          <a:solidFill>
                            <a:schemeClr val="bg1"/>
                          </a:solidFill>
                          <a:effectLst/>
                        </a:rPr>
                        <a:t>√</a:t>
                      </a:r>
                      <a:endParaRPr lang="zh-CN" sz="2000" kern="100">
                        <a:solidFill>
                          <a:schemeClr val="bg1"/>
                        </a:solidFill>
                        <a:effectLst/>
                        <a:latin typeface="Times New Roman"/>
                        <a:ea typeface="宋体"/>
                      </a:endParaRPr>
                    </a:p>
                  </a:txBody>
                  <a:tcPr>
                    <a:solidFill>
                      <a:schemeClr val="accent5"/>
                    </a:solidFill>
                  </a:tcPr>
                </a:tc>
                <a:tc>
                  <a:txBody>
                    <a:bodyPr/>
                    <a:lstStyle/>
                    <a:p>
                      <a:pPr algn="l" fontAlgn="base">
                        <a:spcAft>
                          <a:spcPts val="0"/>
                        </a:spcAft>
                      </a:pPr>
                      <a:r>
                        <a:rPr lang="zh-CN" sz="2000" kern="1200">
                          <a:solidFill>
                            <a:schemeClr val="bg1"/>
                          </a:solidFill>
                          <a:effectLst/>
                        </a:rPr>
                        <a:t>√</a:t>
                      </a:r>
                      <a:endParaRPr lang="zh-CN" sz="2000" kern="100">
                        <a:solidFill>
                          <a:schemeClr val="bg1"/>
                        </a:solidFill>
                        <a:effectLst/>
                        <a:latin typeface="Times New Roman"/>
                        <a:ea typeface="宋体"/>
                      </a:endParaRPr>
                    </a:p>
                  </a:txBody>
                  <a:tcPr>
                    <a:solidFill>
                      <a:schemeClr val="accent5"/>
                    </a:solidFill>
                  </a:tcPr>
                </a:tc>
                <a:tc>
                  <a:txBody>
                    <a:bodyPr/>
                    <a:lstStyle/>
                    <a:p>
                      <a:endParaRPr lang="zh-CN" sz="2000" kern="100" dirty="0">
                        <a:solidFill>
                          <a:schemeClr val="bg1"/>
                        </a:solidFill>
                        <a:effectLst/>
                        <a:latin typeface="Calibri"/>
                      </a:endParaRPr>
                    </a:p>
                  </a:txBody>
                  <a:tcPr>
                    <a:solidFill>
                      <a:schemeClr val="accent5"/>
                    </a:solidFill>
                  </a:tcPr>
                </a:tc>
              </a:tr>
              <a:tr h="274955">
                <a:tc>
                  <a:txBody>
                    <a:bodyPr/>
                    <a:lstStyle/>
                    <a:p>
                      <a:pPr algn="l" fontAlgn="base">
                        <a:spcAft>
                          <a:spcPts val="0"/>
                        </a:spcAft>
                      </a:pPr>
                      <a:r>
                        <a:rPr lang="zh-CN" sz="2000" kern="1200" dirty="0">
                          <a:solidFill>
                            <a:schemeClr val="bg1"/>
                          </a:solidFill>
                          <a:effectLst/>
                        </a:rPr>
                        <a:t>蒸发光散射检测器</a:t>
                      </a:r>
                      <a:endParaRPr lang="zh-CN" sz="2000" kern="100" dirty="0">
                        <a:solidFill>
                          <a:schemeClr val="bg1"/>
                        </a:solidFill>
                        <a:effectLst/>
                        <a:latin typeface="Times New Roman"/>
                        <a:ea typeface="宋体"/>
                      </a:endParaRPr>
                    </a:p>
                  </a:txBody>
                  <a:tcPr>
                    <a:solidFill>
                      <a:schemeClr val="accent5"/>
                    </a:solidFill>
                  </a:tcPr>
                </a:tc>
                <a:tc>
                  <a:txBody>
                    <a:bodyPr/>
                    <a:lstStyle/>
                    <a:p>
                      <a:endParaRPr lang="zh-CN" sz="2000" kern="100">
                        <a:solidFill>
                          <a:schemeClr val="bg1"/>
                        </a:solidFill>
                        <a:effectLst/>
                        <a:latin typeface="Calibri"/>
                      </a:endParaRPr>
                    </a:p>
                  </a:txBody>
                  <a:tcPr>
                    <a:solidFill>
                      <a:schemeClr val="accent5"/>
                    </a:solidFill>
                  </a:tcPr>
                </a:tc>
                <a:tc>
                  <a:txBody>
                    <a:bodyPr/>
                    <a:lstStyle/>
                    <a:p>
                      <a:pPr algn="l" fontAlgn="base">
                        <a:spcAft>
                          <a:spcPts val="0"/>
                        </a:spcAft>
                      </a:pPr>
                      <a:r>
                        <a:rPr lang="zh-CN" sz="2000" kern="1200">
                          <a:solidFill>
                            <a:schemeClr val="bg1"/>
                          </a:solidFill>
                          <a:effectLst/>
                        </a:rPr>
                        <a:t>√</a:t>
                      </a:r>
                      <a:endParaRPr lang="zh-CN" sz="2000" kern="100">
                        <a:solidFill>
                          <a:schemeClr val="bg1"/>
                        </a:solidFill>
                        <a:effectLst/>
                        <a:latin typeface="Times New Roman"/>
                        <a:ea typeface="宋体"/>
                      </a:endParaRPr>
                    </a:p>
                  </a:txBody>
                  <a:tcPr>
                    <a:solidFill>
                      <a:schemeClr val="accent5"/>
                    </a:solidFill>
                  </a:tcPr>
                </a:tc>
                <a:tc>
                  <a:txBody>
                    <a:bodyPr/>
                    <a:lstStyle/>
                    <a:p>
                      <a:endParaRPr lang="zh-CN" sz="2000" kern="100" dirty="0">
                        <a:solidFill>
                          <a:schemeClr val="bg1"/>
                        </a:solidFill>
                        <a:effectLst/>
                        <a:latin typeface="Calibri"/>
                      </a:endParaRPr>
                    </a:p>
                  </a:txBody>
                  <a:tcPr>
                    <a:solidFill>
                      <a:schemeClr val="accent5"/>
                    </a:solidFill>
                  </a:tcPr>
                </a:tc>
                <a:tc>
                  <a:txBody>
                    <a:bodyPr/>
                    <a:lstStyle/>
                    <a:p>
                      <a:pPr algn="l" fontAlgn="base">
                        <a:spcAft>
                          <a:spcPts val="0"/>
                        </a:spcAft>
                      </a:pPr>
                      <a:r>
                        <a:rPr lang="zh-CN" sz="2000" kern="1200" dirty="0">
                          <a:solidFill>
                            <a:schemeClr val="bg1"/>
                          </a:solidFill>
                          <a:effectLst/>
                        </a:rPr>
                        <a:t>不含盐</a:t>
                      </a:r>
                      <a:endParaRPr lang="zh-CN" sz="2000" kern="100" dirty="0">
                        <a:solidFill>
                          <a:schemeClr val="bg1"/>
                        </a:solidFill>
                        <a:effectLst/>
                        <a:latin typeface="Times New Roman"/>
                        <a:ea typeface="宋体"/>
                      </a:endParaRPr>
                    </a:p>
                  </a:txBody>
                  <a:tcPr>
                    <a:solidFill>
                      <a:schemeClr val="accent5"/>
                    </a:solidFill>
                  </a:tcPr>
                </a:tc>
              </a:tr>
            </a:tbl>
          </a:graphicData>
        </a:graphic>
      </p:graphicFrame>
    </p:spTree>
    <p:extLst>
      <p:ext uri="{BB962C8B-B14F-4D97-AF65-F5344CB8AC3E}">
        <p14:creationId xmlns:p14="http://schemas.microsoft.com/office/powerpoint/2010/main" val="33808193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高效液相色法</a:t>
            </a:r>
            <a:endParaRPr lang="zh-CN" altLang="en-US" dirty="0"/>
          </a:p>
        </p:txBody>
      </p:sp>
      <p:sp>
        <p:nvSpPr>
          <p:cNvPr id="3" name="内容占位符 2"/>
          <p:cNvSpPr>
            <a:spLocks noGrp="1"/>
          </p:cNvSpPr>
          <p:nvPr>
            <p:ph idx="1"/>
          </p:nvPr>
        </p:nvSpPr>
        <p:spPr>
          <a:xfrm>
            <a:off x="467544" y="1628800"/>
            <a:ext cx="8229600" cy="4686320"/>
          </a:xfrm>
        </p:spPr>
        <p:txBody>
          <a:bodyPr/>
          <a:lstStyle/>
          <a:p>
            <a:pPr marL="0" indent="0">
              <a:lnSpc>
                <a:spcPts val="4600"/>
              </a:lnSpc>
              <a:buNone/>
            </a:pPr>
            <a:r>
              <a:rPr lang="zh-CN" altLang="en-US" sz="2800" dirty="0" smtClean="0"/>
              <a:t>色谱条件</a:t>
            </a:r>
            <a:endParaRPr lang="en-US" altLang="zh-CN" sz="2800" dirty="0" smtClean="0"/>
          </a:p>
          <a:p>
            <a:pPr marL="0" indent="0">
              <a:lnSpc>
                <a:spcPts val="4600"/>
              </a:lnSpc>
              <a:buNone/>
            </a:pPr>
            <a:r>
              <a:rPr lang="zh-CN" altLang="en-US" sz="2800" dirty="0" smtClean="0"/>
              <a:t>    不可改变：</a:t>
            </a:r>
            <a:r>
              <a:rPr lang="zh-CN" altLang="en-US" sz="2800" dirty="0"/>
              <a:t>填充剂种类、流动相组分、检测器</a:t>
            </a:r>
            <a:r>
              <a:rPr lang="zh-CN" altLang="en-US" sz="2800" dirty="0" smtClean="0"/>
              <a:t>类型。</a:t>
            </a:r>
            <a:endParaRPr lang="en-US" altLang="zh-CN" sz="2800" dirty="0" smtClean="0"/>
          </a:p>
          <a:p>
            <a:pPr marL="0" indent="0">
              <a:lnSpc>
                <a:spcPts val="4600"/>
              </a:lnSpc>
              <a:buNone/>
            </a:pPr>
            <a:r>
              <a:rPr lang="en-US" altLang="zh-CN" dirty="0" smtClean="0"/>
              <a:t>    </a:t>
            </a:r>
            <a:r>
              <a:rPr lang="zh-CN" altLang="en-US" dirty="0" smtClean="0">
                <a:latin typeface="楷体" pitchFamily="49" charset="-122"/>
                <a:ea typeface="楷体" pitchFamily="49" charset="-122"/>
              </a:rPr>
              <a:t>例：</a:t>
            </a:r>
            <a:r>
              <a:rPr lang="en-US" altLang="zh-CN" dirty="0" smtClean="0">
                <a:latin typeface="楷体" pitchFamily="49" charset="-122"/>
                <a:ea typeface="楷体" pitchFamily="49" charset="-122"/>
              </a:rPr>
              <a:t>【</a:t>
            </a:r>
            <a:r>
              <a:rPr lang="zh-CN" altLang="en-US" dirty="0" smtClean="0">
                <a:latin typeface="楷体" pitchFamily="49" charset="-122"/>
                <a:ea typeface="楷体" pitchFamily="49" charset="-122"/>
              </a:rPr>
              <a:t>检查</a:t>
            </a:r>
            <a:r>
              <a:rPr lang="en-US" altLang="zh-CN" dirty="0" smtClean="0">
                <a:latin typeface="楷体" pitchFamily="49" charset="-122"/>
                <a:ea typeface="楷体" pitchFamily="49" charset="-122"/>
              </a:rPr>
              <a:t>】</a:t>
            </a:r>
            <a:r>
              <a:rPr lang="zh-CN" altLang="en-US" dirty="0">
                <a:latin typeface="楷体" pitchFamily="49" charset="-122"/>
                <a:ea typeface="楷体" pitchFamily="49" charset="-122"/>
              </a:rPr>
              <a:t> </a:t>
            </a:r>
            <a:r>
              <a:rPr lang="zh-CN" altLang="en-US" dirty="0" smtClean="0">
                <a:latin typeface="楷体" pitchFamily="49" charset="-122"/>
                <a:ea typeface="楷体" pitchFamily="49" charset="-122"/>
              </a:rPr>
              <a:t>照</a:t>
            </a:r>
            <a:r>
              <a:rPr lang="zh-CN" altLang="en-US" dirty="0" smtClean="0">
                <a:latin typeface="Times New Roman" pitchFamily="18" charset="0"/>
                <a:ea typeface="楷体" pitchFamily="49" charset="-122"/>
                <a:cs typeface="Times New Roman" pitchFamily="18" charset="0"/>
              </a:rPr>
              <a:t>分子排阻色谱法试验，用二羟基丙基键合硅胶为填充剂，以</a:t>
            </a:r>
            <a:r>
              <a:rPr lang="en-US" altLang="zh-CN" dirty="0" smtClean="0">
                <a:latin typeface="Times New Roman" pitchFamily="18" charset="0"/>
                <a:ea typeface="楷体" pitchFamily="49" charset="-122"/>
                <a:cs typeface="Times New Roman" pitchFamily="18" charset="0"/>
              </a:rPr>
              <a:t>……</a:t>
            </a:r>
            <a:r>
              <a:rPr lang="zh-CN" altLang="en-US" dirty="0" smtClean="0">
                <a:latin typeface="Times New Roman" pitchFamily="18" charset="0"/>
                <a:ea typeface="楷体" pitchFamily="49" charset="-122"/>
                <a:cs typeface="Times New Roman" pitchFamily="18" charset="0"/>
              </a:rPr>
              <a:t>为流动相，流速为每分钟</a:t>
            </a:r>
            <a:r>
              <a:rPr lang="en-US" altLang="zh-CN" dirty="0" smtClean="0">
                <a:latin typeface="Times New Roman" pitchFamily="18" charset="0"/>
                <a:ea typeface="楷体" pitchFamily="49" charset="-122"/>
                <a:cs typeface="Times New Roman" pitchFamily="18" charset="0"/>
              </a:rPr>
              <a:t>2ml</a:t>
            </a:r>
            <a:r>
              <a:rPr lang="zh-CN" altLang="en-US" dirty="0" smtClean="0">
                <a:latin typeface="Times New Roman" pitchFamily="18" charset="0"/>
                <a:ea typeface="楷体" pitchFamily="49" charset="-122"/>
                <a:cs typeface="Times New Roman" pitchFamily="18" charset="0"/>
              </a:rPr>
              <a:t>，柱温为</a:t>
            </a:r>
            <a:r>
              <a:rPr lang="en-US" altLang="zh-CN" dirty="0" smtClean="0">
                <a:latin typeface="Times New Roman" pitchFamily="18" charset="0"/>
                <a:ea typeface="楷体" pitchFamily="49" charset="-122"/>
                <a:cs typeface="Times New Roman" pitchFamily="18" charset="0"/>
              </a:rPr>
              <a:t>35</a:t>
            </a:r>
            <a:r>
              <a:rPr lang="zh-CN" altLang="en-US" dirty="0" smtClean="0">
                <a:latin typeface="Times New Roman" pitchFamily="18" charset="0"/>
                <a:ea typeface="楷体" pitchFamily="49" charset="-122"/>
                <a:cs typeface="Times New Roman" pitchFamily="18" charset="0"/>
              </a:rPr>
              <a:t>℃</a:t>
            </a:r>
            <a:r>
              <a:rPr lang="zh-CN" altLang="en-US" dirty="0" smtClean="0">
                <a:latin typeface="楷体" pitchFamily="49" charset="-122"/>
                <a:ea typeface="楷体" pitchFamily="49" charset="-122"/>
              </a:rPr>
              <a:t>。</a:t>
            </a:r>
            <a:endParaRPr lang="zh-CN" altLang="en-US" dirty="0"/>
          </a:p>
        </p:txBody>
      </p:sp>
    </p:spTree>
    <p:extLst>
      <p:ext uri="{BB962C8B-B14F-4D97-AF65-F5344CB8AC3E}">
        <p14:creationId xmlns:p14="http://schemas.microsoft.com/office/powerpoint/2010/main" val="11943232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高效液相色谱法</a:t>
            </a:r>
            <a:endParaRPr lang="zh-CN" altLang="en-US" dirty="0"/>
          </a:p>
        </p:txBody>
      </p:sp>
      <p:sp>
        <p:nvSpPr>
          <p:cNvPr id="3" name="内容占位符 2"/>
          <p:cNvSpPr>
            <a:spLocks noGrp="1"/>
          </p:cNvSpPr>
          <p:nvPr>
            <p:ph idx="1"/>
          </p:nvPr>
        </p:nvSpPr>
        <p:spPr/>
        <p:txBody>
          <a:bodyPr>
            <a:normAutofit/>
          </a:bodyPr>
          <a:lstStyle/>
          <a:p>
            <a:pPr marL="0" indent="0">
              <a:buNone/>
            </a:pPr>
            <a:r>
              <a:rPr lang="zh-CN" altLang="en-US" sz="2800" dirty="0" smtClean="0"/>
              <a:t>色谱条件     </a:t>
            </a:r>
            <a:endParaRPr lang="en-US" altLang="zh-CN" sz="2800" dirty="0" smtClean="0"/>
          </a:p>
          <a:p>
            <a:pPr marL="0" indent="0">
              <a:buNone/>
            </a:pPr>
            <a:r>
              <a:rPr lang="en-US" altLang="zh-CN" sz="2800" dirty="0"/>
              <a:t> </a:t>
            </a:r>
            <a:r>
              <a:rPr lang="en-US" altLang="zh-CN" sz="2800" dirty="0" smtClean="0"/>
              <a:t>   </a:t>
            </a:r>
            <a:r>
              <a:rPr lang="zh-CN" altLang="en-US" sz="2800" dirty="0" smtClean="0"/>
              <a:t>可</a:t>
            </a:r>
            <a:r>
              <a:rPr lang="zh-CN" altLang="en-US" sz="2800" dirty="0"/>
              <a:t>适当改变：色谱柱内径与长度</a:t>
            </a:r>
            <a:r>
              <a:rPr lang="zh-CN" altLang="en-US" sz="2800" dirty="0" smtClean="0"/>
              <a:t>、</a:t>
            </a:r>
            <a:endParaRPr lang="en-US" altLang="zh-CN" sz="2800" dirty="0" smtClean="0"/>
          </a:p>
          <a:p>
            <a:pPr marL="0" indent="0">
              <a:buNone/>
            </a:pPr>
            <a:r>
              <a:rPr lang="en-US" altLang="zh-CN" sz="2800" dirty="0"/>
              <a:t> </a:t>
            </a:r>
            <a:r>
              <a:rPr lang="en-US" altLang="zh-CN" sz="2800" dirty="0" smtClean="0"/>
              <a:t>                            </a:t>
            </a:r>
            <a:r>
              <a:rPr lang="zh-CN" altLang="en-US" sz="2800" dirty="0" smtClean="0"/>
              <a:t>填充剂</a:t>
            </a:r>
            <a:r>
              <a:rPr lang="zh-CN" altLang="en-US" sz="2800" dirty="0"/>
              <a:t>粒径</a:t>
            </a:r>
            <a:r>
              <a:rPr lang="zh-CN" altLang="en-US" sz="2800" dirty="0" smtClean="0"/>
              <a:t>、</a:t>
            </a:r>
            <a:endParaRPr lang="en-US" altLang="zh-CN" sz="2800" dirty="0" smtClean="0"/>
          </a:p>
          <a:p>
            <a:pPr marL="0" indent="0">
              <a:buNone/>
            </a:pPr>
            <a:r>
              <a:rPr lang="en-US" altLang="zh-CN" sz="2800" dirty="0"/>
              <a:t> </a:t>
            </a:r>
            <a:r>
              <a:rPr lang="en-US" altLang="zh-CN" sz="2800" dirty="0" smtClean="0"/>
              <a:t>                            </a:t>
            </a:r>
            <a:r>
              <a:rPr lang="zh-CN" altLang="en-US" sz="2800" dirty="0" smtClean="0"/>
              <a:t>流动相</a:t>
            </a:r>
            <a:r>
              <a:rPr lang="zh-CN" altLang="en-US" sz="2800" dirty="0"/>
              <a:t>流速</a:t>
            </a:r>
            <a:r>
              <a:rPr lang="zh-CN" altLang="en-US" sz="2800" dirty="0" smtClean="0"/>
              <a:t>、</a:t>
            </a:r>
            <a:endParaRPr lang="en-US" altLang="zh-CN" sz="2800" dirty="0" smtClean="0"/>
          </a:p>
          <a:p>
            <a:pPr marL="0" indent="0">
              <a:buNone/>
            </a:pPr>
            <a:r>
              <a:rPr lang="en-US" altLang="zh-CN" sz="2800" dirty="0"/>
              <a:t> </a:t>
            </a:r>
            <a:r>
              <a:rPr lang="en-US" altLang="zh-CN" sz="2800" dirty="0" smtClean="0"/>
              <a:t>                            </a:t>
            </a:r>
            <a:r>
              <a:rPr lang="zh-CN" altLang="en-US" sz="2800" dirty="0" smtClean="0"/>
              <a:t>流动相</a:t>
            </a:r>
            <a:r>
              <a:rPr lang="zh-CN" altLang="en-US" sz="2800" dirty="0"/>
              <a:t>组分比例</a:t>
            </a:r>
            <a:r>
              <a:rPr lang="zh-CN" altLang="en-US" sz="2800" dirty="0" smtClean="0"/>
              <a:t>、</a:t>
            </a:r>
            <a:endParaRPr lang="en-US" altLang="zh-CN" sz="2800" dirty="0" smtClean="0"/>
          </a:p>
          <a:p>
            <a:pPr marL="0" indent="0">
              <a:buNone/>
            </a:pPr>
            <a:r>
              <a:rPr lang="en-US" altLang="zh-CN" sz="2800" dirty="0"/>
              <a:t> </a:t>
            </a:r>
            <a:r>
              <a:rPr lang="en-US" altLang="zh-CN" sz="2800" dirty="0" smtClean="0"/>
              <a:t>                            </a:t>
            </a:r>
            <a:r>
              <a:rPr lang="zh-CN" altLang="en-US" sz="2800" dirty="0" smtClean="0"/>
              <a:t>柱</a:t>
            </a:r>
            <a:r>
              <a:rPr lang="zh-CN" altLang="en-US" sz="2800" dirty="0"/>
              <a:t>温</a:t>
            </a:r>
            <a:r>
              <a:rPr lang="zh-CN" altLang="en-US" sz="2800" dirty="0" smtClean="0"/>
              <a:t>、</a:t>
            </a:r>
            <a:endParaRPr lang="en-US" altLang="zh-CN" sz="2800" dirty="0" smtClean="0"/>
          </a:p>
          <a:p>
            <a:pPr marL="0" indent="0">
              <a:buNone/>
            </a:pPr>
            <a:r>
              <a:rPr lang="en-US" altLang="zh-CN" sz="2800" dirty="0"/>
              <a:t> </a:t>
            </a:r>
            <a:r>
              <a:rPr lang="en-US" altLang="zh-CN" sz="2800" dirty="0" smtClean="0"/>
              <a:t>                            </a:t>
            </a:r>
            <a:r>
              <a:rPr lang="zh-CN" altLang="en-US" sz="2800" dirty="0" smtClean="0"/>
              <a:t>进</a:t>
            </a:r>
            <a:r>
              <a:rPr lang="zh-CN" altLang="en-US" sz="2800" dirty="0"/>
              <a:t>样量</a:t>
            </a:r>
            <a:r>
              <a:rPr lang="zh-CN" altLang="en-US" sz="2800" dirty="0" smtClean="0"/>
              <a:t>、</a:t>
            </a:r>
            <a:endParaRPr lang="en-US" altLang="zh-CN" sz="2800" dirty="0" smtClean="0"/>
          </a:p>
          <a:p>
            <a:pPr marL="0" indent="0">
              <a:buNone/>
            </a:pPr>
            <a:r>
              <a:rPr lang="en-US" altLang="zh-CN" sz="2800" dirty="0"/>
              <a:t> </a:t>
            </a:r>
            <a:r>
              <a:rPr lang="en-US" altLang="zh-CN" sz="2800" dirty="0" smtClean="0"/>
              <a:t>                            </a:t>
            </a:r>
            <a:r>
              <a:rPr lang="zh-CN" altLang="en-US" sz="2800" dirty="0" smtClean="0"/>
              <a:t>检测器</a:t>
            </a:r>
            <a:r>
              <a:rPr lang="zh-CN" altLang="en-US" sz="2800" dirty="0"/>
              <a:t>灵敏度等。</a:t>
            </a:r>
          </a:p>
        </p:txBody>
      </p:sp>
    </p:spTree>
    <p:extLst>
      <p:ext uri="{BB962C8B-B14F-4D97-AF65-F5344CB8AC3E}">
        <p14:creationId xmlns:p14="http://schemas.microsoft.com/office/powerpoint/2010/main" val="554141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高效液相色谱法</a:t>
            </a:r>
            <a:endParaRPr lang="zh-CN" altLang="en-US" dirty="0"/>
          </a:p>
        </p:txBody>
      </p:sp>
      <p:sp>
        <p:nvSpPr>
          <p:cNvPr id="3" name="内容占位符 2"/>
          <p:cNvSpPr>
            <a:spLocks noGrp="1"/>
          </p:cNvSpPr>
          <p:nvPr>
            <p:ph idx="1"/>
          </p:nvPr>
        </p:nvSpPr>
        <p:spPr/>
        <p:txBody>
          <a:bodyPr>
            <a:normAutofit/>
          </a:bodyPr>
          <a:lstStyle/>
          <a:p>
            <a:pPr marL="0" indent="0">
              <a:lnSpc>
                <a:spcPts val="3600"/>
              </a:lnSpc>
              <a:buNone/>
            </a:pPr>
            <a:r>
              <a:rPr lang="zh-CN" altLang="en-US" dirty="0" smtClean="0"/>
              <a:t>    </a:t>
            </a:r>
            <a:r>
              <a:rPr lang="zh-CN" altLang="en-US" sz="2800" dirty="0" smtClean="0">
                <a:latin typeface="Times New Roman" pitchFamily="18" charset="0"/>
                <a:cs typeface="Times New Roman" pitchFamily="18" charset="0"/>
              </a:rPr>
              <a:t>调整</a:t>
            </a:r>
            <a:r>
              <a:rPr lang="zh-CN" altLang="en-US" sz="2800" dirty="0">
                <a:latin typeface="Times New Roman" pitchFamily="18" charset="0"/>
                <a:cs typeface="Times New Roman" pitchFamily="18" charset="0"/>
              </a:rPr>
              <a:t>流动相组分比例时， </a:t>
            </a:r>
            <a:r>
              <a:rPr lang="zh-CN" altLang="en-US" sz="2800" dirty="0">
                <a:solidFill>
                  <a:srgbClr val="FF0000"/>
                </a:solidFill>
                <a:latin typeface="Times New Roman" pitchFamily="18" charset="0"/>
                <a:cs typeface="Times New Roman" pitchFamily="18" charset="0"/>
              </a:rPr>
              <a:t>当小比例组分的百分比例</a:t>
            </a:r>
            <a:r>
              <a:rPr lang="en-US" altLang="zh-CN" sz="2800" dirty="0">
                <a:solidFill>
                  <a:srgbClr val="FF0000"/>
                </a:solidFill>
                <a:latin typeface="Times New Roman" pitchFamily="18" charset="0"/>
                <a:cs typeface="Times New Roman" pitchFamily="18" charset="0"/>
              </a:rPr>
              <a:t>X</a:t>
            </a:r>
            <a:r>
              <a:rPr lang="zh-CN" altLang="en-US" sz="2800" dirty="0">
                <a:solidFill>
                  <a:srgbClr val="FF0000"/>
                </a:solidFill>
                <a:latin typeface="Times New Roman" pitchFamily="18" charset="0"/>
                <a:cs typeface="Times New Roman" pitchFamily="18" charset="0"/>
              </a:rPr>
              <a:t>小于等于</a:t>
            </a:r>
            <a:r>
              <a:rPr lang="en-US" altLang="zh-CN" sz="2800" dirty="0">
                <a:solidFill>
                  <a:srgbClr val="FF0000"/>
                </a:solidFill>
                <a:latin typeface="Times New Roman" pitchFamily="18" charset="0"/>
                <a:cs typeface="Times New Roman" pitchFamily="18" charset="0"/>
              </a:rPr>
              <a:t>33</a:t>
            </a:r>
            <a:r>
              <a:rPr lang="zh-CN" altLang="en-US" sz="2800" dirty="0">
                <a:solidFill>
                  <a:srgbClr val="FF0000"/>
                </a:solidFill>
                <a:latin typeface="Times New Roman" pitchFamily="18" charset="0"/>
                <a:cs typeface="Times New Roman" pitchFamily="18" charset="0"/>
              </a:rPr>
              <a:t>％时，允许改变范围为</a:t>
            </a:r>
            <a:r>
              <a:rPr lang="en-US" altLang="zh-CN" sz="2800" dirty="0">
                <a:solidFill>
                  <a:srgbClr val="FF0000"/>
                </a:solidFill>
                <a:latin typeface="Times New Roman" pitchFamily="18" charset="0"/>
                <a:cs typeface="Times New Roman" pitchFamily="18" charset="0"/>
              </a:rPr>
              <a:t>0.7X</a:t>
            </a:r>
            <a:r>
              <a:rPr lang="zh-CN" altLang="en-US" sz="2800" dirty="0">
                <a:solidFill>
                  <a:srgbClr val="FF0000"/>
                </a:solidFill>
                <a:latin typeface="Times New Roman" pitchFamily="18" charset="0"/>
                <a:cs typeface="Times New Roman" pitchFamily="18" charset="0"/>
              </a:rPr>
              <a:t>～</a:t>
            </a:r>
            <a:r>
              <a:rPr lang="en-US" altLang="zh-CN" sz="2800" dirty="0">
                <a:solidFill>
                  <a:srgbClr val="FF0000"/>
                </a:solidFill>
                <a:latin typeface="Times New Roman" pitchFamily="18" charset="0"/>
                <a:cs typeface="Times New Roman" pitchFamily="18" charset="0"/>
              </a:rPr>
              <a:t>1.3X</a:t>
            </a:r>
            <a:r>
              <a:rPr lang="zh-CN" altLang="en-US" sz="2800" dirty="0">
                <a:solidFill>
                  <a:srgbClr val="FF0000"/>
                </a:solidFill>
                <a:latin typeface="Times New Roman" pitchFamily="18" charset="0"/>
                <a:cs typeface="Times New Roman" pitchFamily="18" charset="0"/>
              </a:rPr>
              <a:t>；当</a:t>
            </a:r>
            <a:r>
              <a:rPr lang="en-US" altLang="zh-CN" sz="2800" dirty="0">
                <a:solidFill>
                  <a:srgbClr val="FF0000"/>
                </a:solidFill>
                <a:latin typeface="Times New Roman" pitchFamily="18" charset="0"/>
                <a:cs typeface="Times New Roman" pitchFamily="18" charset="0"/>
              </a:rPr>
              <a:t>X</a:t>
            </a:r>
            <a:r>
              <a:rPr lang="zh-CN" altLang="en-US" sz="2800" dirty="0">
                <a:solidFill>
                  <a:srgbClr val="FF0000"/>
                </a:solidFill>
                <a:latin typeface="Times New Roman" pitchFamily="18" charset="0"/>
                <a:cs typeface="Times New Roman" pitchFamily="18" charset="0"/>
              </a:rPr>
              <a:t>大于</a:t>
            </a:r>
            <a:r>
              <a:rPr lang="en-US" altLang="zh-CN" sz="2800" dirty="0">
                <a:solidFill>
                  <a:srgbClr val="FF0000"/>
                </a:solidFill>
                <a:latin typeface="Times New Roman" pitchFamily="18" charset="0"/>
                <a:cs typeface="Times New Roman" pitchFamily="18" charset="0"/>
              </a:rPr>
              <a:t>33</a:t>
            </a:r>
            <a:r>
              <a:rPr lang="zh-CN" altLang="en-US" sz="2800" dirty="0">
                <a:solidFill>
                  <a:srgbClr val="FF0000"/>
                </a:solidFill>
                <a:latin typeface="Times New Roman" pitchFamily="18" charset="0"/>
                <a:cs typeface="Times New Roman" pitchFamily="18" charset="0"/>
              </a:rPr>
              <a:t>％时，允许改变范围为</a:t>
            </a:r>
            <a:r>
              <a:rPr lang="en-US" altLang="zh-CN" sz="2800" dirty="0">
                <a:solidFill>
                  <a:srgbClr val="FF0000"/>
                </a:solidFill>
                <a:latin typeface="Times New Roman" pitchFamily="18" charset="0"/>
                <a:cs typeface="Times New Roman" pitchFamily="18" charset="0"/>
              </a:rPr>
              <a:t>X-10</a:t>
            </a:r>
            <a:r>
              <a:rPr lang="zh-CN" altLang="en-US" sz="2800" dirty="0">
                <a:solidFill>
                  <a:srgbClr val="FF0000"/>
                </a:solidFill>
                <a:latin typeface="Times New Roman" pitchFamily="18" charset="0"/>
                <a:cs typeface="Times New Roman" pitchFamily="18" charset="0"/>
              </a:rPr>
              <a:t>％～</a:t>
            </a:r>
            <a:r>
              <a:rPr lang="en-US" altLang="zh-CN" sz="2800" dirty="0">
                <a:solidFill>
                  <a:srgbClr val="FF0000"/>
                </a:solidFill>
                <a:latin typeface="Times New Roman" pitchFamily="18" charset="0"/>
                <a:cs typeface="Times New Roman" pitchFamily="18" charset="0"/>
              </a:rPr>
              <a:t>X+10</a:t>
            </a:r>
            <a:r>
              <a:rPr lang="zh-CN" altLang="en-US" sz="2800" dirty="0">
                <a:solidFill>
                  <a:srgbClr val="FF0000"/>
                </a:solidFill>
                <a:latin typeface="Times New Roman" pitchFamily="18" charset="0"/>
                <a:cs typeface="Times New Roman" pitchFamily="18" charset="0"/>
              </a:rPr>
              <a:t>％</a:t>
            </a:r>
            <a:r>
              <a:rPr lang="zh-CN" altLang="en-US" sz="2800" dirty="0" smtClean="0">
                <a:solidFill>
                  <a:srgbClr val="FF0000"/>
                </a:solidFill>
                <a:latin typeface="Times New Roman" pitchFamily="18" charset="0"/>
                <a:cs typeface="Times New Roman" pitchFamily="18" charset="0"/>
              </a:rPr>
              <a:t>。</a:t>
            </a:r>
            <a:endParaRPr lang="en-US" altLang="zh-CN" sz="2800" dirty="0" smtClean="0">
              <a:solidFill>
                <a:srgbClr val="FF0000"/>
              </a:solidFill>
              <a:latin typeface="Times New Roman" pitchFamily="18" charset="0"/>
              <a:cs typeface="Times New Roman" pitchFamily="18" charset="0"/>
            </a:endParaRPr>
          </a:p>
          <a:p>
            <a:pPr marL="0" indent="0">
              <a:lnSpc>
                <a:spcPts val="3600"/>
              </a:lnSpc>
              <a:buNone/>
            </a:pPr>
            <a:r>
              <a:rPr lang="zh-CN" altLang="en-US" sz="2800" dirty="0" smtClean="0">
                <a:latin typeface="Times New Roman" pitchFamily="18" charset="0"/>
                <a:ea typeface="华文楷体" pitchFamily="2" charset="-122"/>
                <a:cs typeface="Times New Roman" pitchFamily="18" charset="0"/>
              </a:rPr>
              <a:t>    例</a:t>
            </a:r>
            <a:r>
              <a:rPr lang="en-US" altLang="zh-CN" sz="2800" dirty="0" smtClean="0">
                <a:latin typeface="Times New Roman" pitchFamily="18" charset="0"/>
                <a:ea typeface="华文楷体" pitchFamily="2" charset="-122"/>
                <a:cs typeface="Times New Roman" pitchFamily="18" charset="0"/>
              </a:rPr>
              <a:t>1  </a:t>
            </a:r>
            <a:r>
              <a:rPr lang="zh-CN" altLang="en-US" sz="2800" dirty="0" smtClean="0">
                <a:latin typeface="Times New Roman" pitchFamily="18" charset="0"/>
                <a:ea typeface="华文楷体" pitchFamily="2" charset="-122"/>
                <a:cs typeface="Times New Roman" pitchFamily="18" charset="0"/>
              </a:rPr>
              <a:t>两组分</a:t>
            </a:r>
            <a:r>
              <a:rPr lang="en-US" altLang="zh-CN" sz="2800" dirty="0" smtClean="0">
                <a:latin typeface="Times New Roman" pitchFamily="18" charset="0"/>
                <a:ea typeface="华文楷体" pitchFamily="2" charset="-122"/>
                <a:cs typeface="Times New Roman" pitchFamily="18" charset="0"/>
              </a:rPr>
              <a:t>50:50</a:t>
            </a:r>
            <a:r>
              <a:rPr lang="zh-CN" altLang="en-US" sz="2800" dirty="0" smtClean="0">
                <a:latin typeface="Times New Roman" pitchFamily="18" charset="0"/>
                <a:ea typeface="华文楷体" pitchFamily="2" charset="-122"/>
                <a:cs typeface="Times New Roman" pitchFamily="18" charset="0"/>
              </a:rPr>
              <a:t>，调节范围为</a:t>
            </a:r>
            <a:r>
              <a:rPr lang="en-US" altLang="zh-CN" sz="2800" dirty="0" smtClean="0">
                <a:latin typeface="Times New Roman" pitchFamily="18" charset="0"/>
                <a:ea typeface="华文楷体" pitchFamily="2" charset="-122"/>
                <a:cs typeface="Times New Roman" pitchFamily="18" charset="0"/>
              </a:rPr>
              <a:t>40:60~60:40.</a:t>
            </a:r>
          </a:p>
          <a:p>
            <a:pPr marL="0" indent="0">
              <a:lnSpc>
                <a:spcPts val="3600"/>
              </a:lnSpc>
              <a:buNone/>
            </a:pPr>
            <a:r>
              <a:rPr lang="zh-CN" altLang="en-US" sz="2800" dirty="0" smtClean="0">
                <a:latin typeface="Times New Roman" pitchFamily="18" charset="0"/>
                <a:ea typeface="华文楷体" pitchFamily="2" charset="-122"/>
                <a:cs typeface="Times New Roman" pitchFamily="18" charset="0"/>
              </a:rPr>
              <a:t>    例</a:t>
            </a:r>
            <a:r>
              <a:rPr lang="en-US" altLang="zh-CN" sz="2800" dirty="0" smtClean="0">
                <a:latin typeface="Times New Roman" pitchFamily="18" charset="0"/>
                <a:ea typeface="华文楷体" pitchFamily="2" charset="-122"/>
                <a:cs typeface="Times New Roman" pitchFamily="18" charset="0"/>
              </a:rPr>
              <a:t>2  </a:t>
            </a:r>
            <a:r>
              <a:rPr lang="zh-CN" altLang="en-US" sz="2800" dirty="0" smtClean="0">
                <a:latin typeface="Times New Roman" pitchFamily="18" charset="0"/>
                <a:ea typeface="华文楷体" pitchFamily="2" charset="-122"/>
                <a:cs typeface="Times New Roman" pitchFamily="18" charset="0"/>
              </a:rPr>
              <a:t>两组分</a:t>
            </a:r>
            <a:r>
              <a:rPr lang="en-US" altLang="zh-CN" sz="2800" dirty="0" smtClean="0">
                <a:latin typeface="Times New Roman" pitchFamily="18" charset="0"/>
                <a:ea typeface="华文楷体" pitchFamily="2" charset="-122"/>
                <a:cs typeface="Times New Roman" pitchFamily="18" charset="0"/>
              </a:rPr>
              <a:t>2:98</a:t>
            </a:r>
            <a:r>
              <a:rPr lang="zh-CN" altLang="en-US" sz="2800" dirty="0" smtClean="0">
                <a:latin typeface="Times New Roman" pitchFamily="18" charset="0"/>
                <a:ea typeface="华文楷体" pitchFamily="2" charset="-122"/>
                <a:cs typeface="Times New Roman" pitchFamily="18" charset="0"/>
              </a:rPr>
              <a:t>，调节范围为</a:t>
            </a:r>
            <a:r>
              <a:rPr lang="en-US" altLang="zh-CN" sz="2800" dirty="0" smtClean="0">
                <a:latin typeface="Times New Roman" pitchFamily="18" charset="0"/>
                <a:ea typeface="华文楷体" pitchFamily="2" charset="-122"/>
                <a:cs typeface="Times New Roman" pitchFamily="18" charset="0"/>
              </a:rPr>
              <a:t>1.4:98.6~2.6:97.4.</a:t>
            </a:r>
          </a:p>
          <a:p>
            <a:pPr marL="0" indent="0">
              <a:lnSpc>
                <a:spcPts val="3600"/>
              </a:lnSpc>
              <a:buNone/>
            </a:pPr>
            <a:r>
              <a:rPr lang="zh-CN" altLang="en-US" sz="2800" dirty="0" smtClean="0">
                <a:latin typeface="Times New Roman" pitchFamily="18" charset="0"/>
                <a:ea typeface="华文楷体" pitchFamily="2" charset="-122"/>
                <a:cs typeface="Times New Roman" pitchFamily="18" charset="0"/>
              </a:rPr>
              <a:t>    例</a:t>
            </a:r>
            <a:r>
              <a:rPr lang="en-US" altLang="zh-CN" sz="2800" dirty="0" smtClean="0">
                <a:latin typeface="Times New Roman" pitchFamily="18" charset="0"/>
                <a:ea typeface="华文楷体" pitchFamily="2" charset="-122"/>
                <a:cs typeface="Times New Roman" pitchFamily="18" charset="0"/>
              </a:rPr>
              <a:t>3  </a:t>
            </a:r>
            <a:r>
              <a:rPr lang="zh-CN" altLang="en-US" sz="2800" dirty="0" smtClean="0">
                <a:latin typeface="Times New Roman" pitchFamily="18" charset="0"/>
                <a:ea typeface="华文楷体" pitchFamily="2" charset="-122"/>
                <a:cs typeface="Times New Roman" pitchFamily="18" charset="0"/>
              </a:rPr>
              <a:t>三组分</a:t>
            </a:r>
            <a:r>
              <a:rPr lang="en-US" altLang="zh-CN" sz="2800" dirty="0" smtClean="0">
                <a:latin typeface="Times New Roman" pitchFamily="18" charset="0"/>
                <a:ea typeface="华文楷体" pitchFamily="2" charset="-122"/>
                <a:cs typeface="Times New Roman" pitchFamily="18" charset="0"/>
              </a:rPr>
              <a:t>60:35:5</a:t>
            </a:r>
            <a:r>
              <a:rPr lang="zh-CN" altLang="en-US" sz="2800" dirty="0" smtClean="0">
                <a:latin typeface="Times New Roman" pitchFamily="18" charset="0"/>
                <a:ea typeface="华文楷体" pitchFamily="2" charset="-122"/>
                <a:cs typeface="Times New Roman" pitchFamily="18" charset="0"/>
              </a:rPr>
              <a:t>，对于</a:t>
            </a:r>
            <a:r>
              <a:rPr lang="en-US" altLang="zh-CN" sz="2800" dirty="0" smtClean="0">
                <a:latin typeface="Times New Roman" pitchFamily="18" charset="0"/>
                <a:ea typeface="华文楷体" pitchFamily="2" charset="-122"/>
                <a:cs typeface="Times New Roman" pitchFamily="18" charset="0"/>
              </a:rPr>
              <a:t>35%</a:t>
            </a:r>
            <a:r>
              <a:rPr lang="zh-CN" altLang="en-US" sz="2800" dirty="0" smtClean="0">
                <a:latin typeface="Times New Roman" pitchFamily="18" charset="0"/>
                <a:ea typeface="华文楷体" pitchFamily="2" charset="-122"/>
                <a:cs typeface="Times New Roman" pitchFamily="18" charset="0"/>
              </a:rPr>
              <a:t>的组分，调节范围为</a:t>
            </a:r>
            <a:r>
              <a:rPr lang="en-US" altLang="zh-CN" sz="2800" dirty="0" smtClean="0">
                <a:latin typeface="Times New Roman" pitchFamily="18" charset="0"/>
                <a:ea typeface="华文楷体" pitchFamily="2" charset="-122"/>
                <a:cs typeface="Times New Roman" pitchFamily="18" charset="0"/>
              </a:rPr>
              <a:t>50:45:5~70:25:5</a:t>
            </a:r>
            <a:r>
              <a:rPr lang="zh-CN" altLang="en-US" sz="2800" dirty="0" smtClean="0">
                <a:latin typeface="Times New Roman" pitchFamily="18" charset="0"/>
                <a:ea typeface="华文楷体" pitchFamily="2" charset="-122"/>
                <a:cs typeface="Times New Roman" pitchFamily="18" charset="0"/>
              </a:rPr>
              <a:t>；对于</a:t>
            </a:r>
            <a:r>
              <a:rPr lang="en-US" altLang="zh-CN" sz="2800" dirty="0" smtClean="0">
                <a:latin typeface="Times New Roman" pitchFamily="18" charset="0"/>
                <a:ea typeface="华文楷体" pitchFamily="2" charset="-122"/>
                <a:cs typeface="Times New Roman" pitchFamily="18" charset="0"/>
              </a:rPr>
              <a:t>5%</a:t>
            </a:r>
            <a:r>
              <a:rPr lang="zh-CN" altLang="en-US" sz="2800" dirty="0" smtClean="0">
                <a:latin typeface="Times New Roman" pitchFamily="18" charset="0"/>
                <a:ea typeface="华文楷体" pitchFamily="2" charset="-122"/>
                <a:cs typeface="Times New Roman" pitchFamily="18" charset="0"/>
              </a:rPr>
              <a:t>的组分，调节范围为</a:t>
            </a:r>
            <a:r>
              <a:rPr lang="en-US" altLang="zh-CN" sz="2800" dirty="0" smtClean="0">
                <a:latin typeface="Times New Roman" pitchFamily="18" charset="0"/>
                <a:ea typeface="华文楷体" pitchFamily="2" charset="-122"/>
                <a:cs typeface="Times New Roman" pitchFamily="18" charset="0"/>
              </a:rPr>
              <a:t>58.5:35:6.5~61.5:35:3.5.    </a:t>
            </a:r>
            <a:endParaRPr lang="zh-CN" altLang="en-US" sz="2800" dirty="0">
              <a:latin typeface="Times New Roman" pitchFamily="18" charset="0"/>
              <a:ea typeface="华文楷体" pitchFamily="2" charset="-122"/>
              <a:cs typeface="Times New Roman" pitchFamily="18" charset="0"/>
            </a:endParaRPr>
          </a:p>
        </p:txBody>
      </p:sp>
    </p:spTree>
    <p:extLst>
      <p:ext uri="{BB962C8B-B14F-4D97-AF65-F5344CB8AC3E}">
        <p14:creationId xmlns:p14="http://schemas.microsoft.com/office/powerpoint/2010/main" val="18958997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高效液相色谱法</a:t>
            </a:r>
            <a:endParaRPr lang="zh-CN" altLang="en-US" dirty="0"/>
          </a:p>
        </p:txBody>
      </p:sp>
      <p:sp>
        <p:nvSpPr>
          <p:cNvPr id="3" name="内容占位符 2"/>
          <p:cNvSpPr>
            <a:spLocks noGrp="1"/>
          </p:cNvSpPr>
          <p:nvPr>
            <p:ph idx="1"/>
          </p:nvPr>
        </p:nvSpPr>
        <p:spPr/>
        <p:txBody>
          <a:bodyPr>
            <a:normAutofit fontScale="85000" lnSpcReduction="10000"/>
          </a:bodyPr>
          <a:lstStyle/>
          <a:p>
            <a:pPr marL="0" indent="0">
              <a:lnSpc>
                <a:spcPts val="4000"/>
              </a:lnSpc>
              <a:buNone/>
            </a:pPr>
            <a:r>
              <a:rPr lang="zh-CN" altLang="en-US" sz="2800" dirty="0" smtClean="0">
                <a:latin typeface="Times New Roman" pitchFamily="18" charset="0"/>
                <a:cs typeface="Times New Roman" pitchFamily="18" charset="0"/>
              </a:rPr>
              <a:t>系统适用性试验</a:t>
            </a:r>
            <a:endParaRPr lang="en-US" altLang="zh-CN" sz="2800" dirty="0" smtClean="0">
              <a:latin typeface="Times New Roman" pitchFamily="18" charset="0"/>
              <a:cs typeface="Times New Roman" pitchFamily="18" charset="0"/>
            </a:endParaRPr>
          </a:p>
          <a:p>
            <a:pPr marL="0" indent="0">
              <a:lnSpc>
                <a:spcPts val="4000"/>
              </a:lnSpc>
              <a:buNone/>
            </a:pPr>
            <a:r>
              <a:rPr lang="zh-CN" altLang="en-US" sz="2800" dirty="0" smtClean="0">
                <a:latin typeface="Times New Roman" pitchFamily="18" charset="0"/>
                <a:cs typeface="Times New Roman" pitchFamily="18" charset="0"/>
              </a:rPr>
              <a:t>      理论板</a:t>
            </a:r>
            <a:r>
              <a:rPr lang="zh-CN" altLang="en-US" sz="2800" dirty="0">
                <a:latin typeface="Times New Roman" pitchFamily="18" charset="0"/>
                <a:cs typeface="Times New Roman" pitchFamily="18" charset="0"/>
              </a:rPr>
              <a:t>数：应指明测定物质，一般为待测物质或内标物质的理论板数。 </a:t>
            </a:r>
            <a:endParaRPr lang="en-US" altLang="zh-CN" sz="2800" dirty="0" smtClean="0">
              <a:latin typeface="Times New Roman" pitchFamily="18" charset="0"/>
              <a:cs typeface="Times New Roman" pitchFamily="18" charset="0"/>
            </a:endParaRPr>
          </a:p>
          <a:p>
            <a:pPr marL="0" indent="0">
              <a:lnSpc>
                <a:spcPts val="4000"/>
              </a:lnSpc>
              <a:buNone/>
            </a:pPr>
            <a:r>
              <a:rPr lang="zh-CN" altLang="en-US" sz="2800" dirty="0" smtClean="0">
                <a:latin typeface="Times New Roman" pitchFamily="18" charset="0"/>
                <a:cs typeface="Times New Roman" pitchFamily="18" charset="0"/>
              </a:rPr>
              <a:t>      分离度</a:t>
            </a:r>
            <a:r>
              <a:rPr lang="zh-CN" altLang="en-US" sz="2800" dirty="0">
                <a:latin typeface="Times New Roman" pitchFamily="18" charset="0"/>
                <a:cs typeface="Times New Roman" pitchFamily="18" charset="0"/>
              </a:rPr>
              <a:t>：除另有规定外，待测物质色谱峰与相邻色谱峰之间的分离度应大于</a:t>
            </a:r>
            <a:r>
              <a:rPr lang="en-US" altLang="zh-CN" sz="2800" dirty="0">
                <a:latin typeface="Times New Roman" pitchFamily="18" charset="0"/>
                <a:cs typeface="Times New Roman" pitchFamily="18" charset="0"/>
              </a:rPr>
              <a:t>1.5</a:t>
            </a:r>
            <a:r>
              <a:rPr lang="zh-CN" altLang="en-US" sz="2800" dirty="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4000"/>
              </a:lnSpc>
              <a:buNone/>
            </a:pPr>
            <a:r>
              <a:rPr lang="zh-CN" altLang="en-US" sz="2800" dirty="0" smtClean="0">
                <a:latin typeface="Times New Roman" pitchFamily="18" charset="0"/>
                <a:cs typeface="Times New Roman" pitchFamily="18" charset="0"/>
              </a:rPr>
              <a:t>      拖尾因子</a:t>
            </a:r>
            <a:r>
              <a:rPr lang="zh-CN" altLang="en-US" sz="2800" dirty="0">
                <a:latin typeface="Times New Roman" pitchFamily="18" charset="0"/>
                <a:cs typeface="Times New Roman" pitchFamily="18" charset="0"/>
              </a:rPr>
              <a:t>：以峰高作定量参数时，除另有规定外，</a:t>
            </a:r>
            <a:r>
              <a:rPr lang="en-US" altLang="zh-CN" sz="2800" dirty="0">
                <a:latin typeface="Times New Roman" pitchFamily="18" charset="0"/>
                <a:cs typeface="Times New Roman" pitchFamily="18" charset="0"/>
              </a:rPr>
              <a:t>T</a:t>
            </a:r>
            <a:r>
              <a:rPr lang="zh-CN" altLang="en-US" sz="2800" dirty="0">
                <a:latin typeface="Times New Roman" pitchFamily="18" charset="0"/>
                <a:cs typeface="Times New Roman" pitchFamily="18" charset="0"/>
              </a:rPr>
              <a:t>值应在</a:t>
            </a:r>
            <a:r>
              <a:rPr lang="en-US" altLang="zh-CN" sz="2800" dirty="0">
                <a:latin typeface="Times New Roman" pitchFamily="18" charset="0"/>
                <a:cs typeface="Times New Roman" pitchFamily="18" charset="0"/>
              </a:rPr>
              <a:t>0.95</a:t>
            </a:r>
            <a:r>
              <a:rPr lang="zh-CN" altLang="en-US" sz="2800" dirty="0">
                <a:latin typeface="Times New Roman" pitchFamily="18" charset="0"/>
                <a:cs typeface="Times New Roman" pitchFamily="18" charset="0"/>
              </a:rPr>
              <a:t>～</a:t>
            </a:r>
            <a:r>
              <a:rPr lang="en-US" altLang="zh-CN" sz="2800" dirty="0">
                <a:latin typeface="Times New Roman" pitchFamily="18" charset="0"/>
                <a:cs typeface="Times New Roman" pitchFamily="18" charset="0"/>
              </a:rPr>
              <a:t>1.05</a:t>
            </a:r>
            <a:r>
              <a:rPr lang="zh-CN" altLang="en-US" sz="2800" dirty="0">
                <a:latin typeface="Times New Roman" pitchFamily="18" charset="0"/>
                <a:cs typeface="Times New Roman" pitchFamily="18" charset="0"/>
              </a:rPr>
              <a:t>之间；以峰面积作定量参数时，严重拖尾会对积分造成影响，此时应在品种正文项下对拖尾因子作出规定。</a:t>
            </a:r>
          </a:p>
          <a:p>
            <a:pPr marL="0" indent="0">
              <a:lnSpc>
                <a:spcPts val="4000"/>
              </a:lnSpc>
              <a:buNone/>
            </a:pPr>
            <a:endParaRPr lang="en-US" altLang="zh-CN" dirty="0" smtClean="0"/>
          </a:p>
          <a:p>
            <a:pPr marL="0" indent="0">
              <a:buNone/>
            </a:pPr>
            <a:endParaRPr lang="zh-CN" altLang="en-US" dirty="0"/>
          </a:p>
        </p:txBody>
      </p:sp>
    </p:spTree>
    <p:extLst>
      <p:ext uri="{BB962C8B-B14F-4D97-AF65-F5344CB8AC3E}">
        <p14:creationId xmlns:p14="http://schemas.microsoft.com/office/powerpoint/2010/main" val="25338017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高效液相色谱法</a:t>
            </a:r>
            <a:endParaRPr lang="zh-CN" altLang="en-US" dirty="0"/>
          </a:p>
        </p:txBody>
      </p:sp>
      <p:sp>
        <p:nvSpPr>
          <p:cNvPr id="3" name="内容占位符 2"/>
          <p:cNvSpPr>
            <a:spLocks noGrp="1"/>
          </p:cNvSpPr>
          <p:nvPr>
            <p:ph idx="1"/>
          </p:nvPr>
        </p:nvSpPr>
        <p:spPr/>
        <p:txBody>
          <a:bodyPr>
            <a:normAutofit/>
          </a:bodyPr>
          <a:lstStyle/>
          <a:p>
            <a:pPr marL="0" indent="0">
              <a:lnSpc>
                <a:spcPts val="4000"/>
              </a:lnSpc>
              <a:buNone/>
            </a:pPr>
            <a:r>
              <a:rPr lang="zh-CN" altLang="en-US" sz="2400" dirty="0" smtClean="0">
                <a:latin typeface="Times New Roman" pitchFamily="18" charset="0"/>
                <a:cs typeface="Times New Roman" pitchFamily="18" charset="0"/>
              </a:rPr>
              <a:t>重复性：</a:t>
            </a:r>
            <a:endParaRPr lang="en-US" altLang="zh-CN" sz="2400" dirty="0" smtClean="0">
              <a:latin typeface="Times New Roman" pitchFamily="18" charset="0"/>
              <a:cs typeface="Times New Roman" pitchFamily="18" charset="0"/>
            </a:endParaRPr>
          </a:p>
          <a:p>
            <a:pPr marL="0" indent="0">
              <a:lnSpc>
                <a:spcPts val="4000"/>
              </a:lnSpc>
              <a:buNone/>
            </a:pPr>
            <a:r>
              <a:rPr lang="en-US" altLang="zh-CN" sz="2400" dirty="0">
                <a:latin typeface="Times New Roman" pitchFamily="18" charset="0"/>
                <a:cs typeface="Times New Roman" pitchFamily="18" charset="0"/>
              </a:rPr>
              <a:t> </a:t>
            </a:r>
            <a:r>
              <a:rPr lang="en-US" altLang="zh-CN" sz="2400" dirty="0" smtClean="0">
                <a:latin typeface="Times New Roman" pitchFamily="18" charset="0"/>
                <a:cs typeface="Times New Roman" pitchFamily="18" charset="0"/>
              </a:rPr>
              <a:t>     </a:t>
            </a:r>
            <a:r>
              <a:rPr lang="zh-CN" altLang="en-US" sz="2400" dirty="0" smtClean="0">
                <a:latin typeface="Times New Roman" pitchFamily="18" charset="0"/>
                <a:cs typeface="Times New Roman" pitchFamily="18" charset="0"/>
              </a:rPr>
              <a:t>采用</a:t>
            </a:r>
            <a:r>
              <a:rPr lang="zh-CN" altLang="en-US" sz="2400" dirty="0">
                <a:latin typeface="Times New Roman" pitchFamily="18" charset="0"/>
                <a:cs typeface="Times New Roman" pitchFamily="18" charset="0"/>
              </a:rPr>
              <a:t>外标法时，通常取各品种项下的对照品溶液，连续进样</a:t>
            </a:r>
            <a:r>
              <a:rPr lang="en-US" altLang="zh-CN" sz="2400" dirty="0">
                <a:latin typeface="Times New Roman" pitchFamily="18" charset="0"/>
                <a:cs typeface="Times New Roman" pitchFamily="18" charset="0"/>
              </a:rPr>
              <a:t>5</a:t>
            </a:r>
            <a:r>
              <a:rPr lang="zh-CN" altLang="en-US" sz="2400" dirty="0">
                <a:latin typeface="Times New Roman" pitchFamily="18" charset="0"/>
                <a:cs typeface="Times New Roman" pitchFamily="18" charset="0"/>
              </a:rPr>
              <a:t>次，除另有规定外，其</a:t>
            </a:r>
            <a:r>
              <a:rPr lang="zh-CN" altLang="en-US" sz="2400" dirty="0" smtClean="0">
                <a:latin typeface="Times New Roman" pitchFamily="18" charset="0"/>
                <a:cs typeface="Times New Roman" pitchFamily="18" charset="0"/>
              </a:rPr>
              <a:t>峰面积的</a:t>
            </a:r>
            <a:r>
              <a:rPr lang="en-US" altLang="zh-CN" sz="2400" dirty="0" smtClean="0">
                <a:latin typeface="Times New Roman" pitchFamily="18" charset="0"/>
                <a:cs typeface="Times New Roman" pitchFamily="18" charset="0"/>
              </a:rPr>
              <a:t>RSD</a:t>
            </a:r>
            <a:r>
              <a:rPr lang="zh-CN" altLang="en-US" sz="2400" dirty="0" smtClean="0">
                <a:latin typeface="Times New Roman" pitchFamily="18" charset="0"/>
                <a:cs typeface="Times New Roman" pitchFamily="18" charset="0"/>
              </a:rPr>
              <a:t>应</a:t>
            </a:r>
            <a:r>
              <a:rPr lang="zh-CN" altLang="en-US" sz="2400" dirty="0">
                <a:latin typeface="Times New Roman" pitchFamily="18" charset="0"/>
                <a:cs typeface="Times New Roman" pitchFamily="18" charset="0"/>
              </a:rPr>
              <a:t>不大于</a:t>
            </a:r>
            <a:r>
              <a:rPr lang="en-US" altLang="zh-CN" sz="2400" dirty="0">
                <a:latin typeface="Times New Roman" pitchFamily="18" charset="0"/>
                <a:cs typeface="Times New Roman" pitchFamily="18" charset="0"/>
              </a:rPr>
              <a:t>2.0</a:t>
            </a:r>
            <a:r>
              <a:rPr lang="en-US" altLang="zh-CN" sz="2400" dirty="0" smtClean="0">
                <a:latin typeface="Times New Roman" pitchFamily="18" charset="0"/>
                <a:cs typeface="Times New Roman" pitchFamily="18" charset="0"/>
              </a:rPr>
              <a:t>%</a:t>
            </a:r>
            <a:r>
              <a:rPr lang="zh-CN" altLang="en-US" sz="2400" dirty="0" smtClean="0">
                <a:latin typeface="Times New Roman" pitchFamily="18" charset="0"/>
                <a:cs typeface="Times New Roman" pitchFamily="18" charset="0"/>
              </a:rPr>
              <a:t>。</a:t>
            </a:r>
            <a:endParaRPr lang="en-US" altLang="zh-CN" sz="2400" dirty="0" smtClean="0">
              <a:latin typeface="Times New Roman" pitchFamily="18" charset="0"/>
              <a:cs typeface="Times New Roman" pitchFamily="18" charset="0"/>
            </a:endParaRPr>
          </a:p>
          <a:p>
            <a:pPr marL="0" indent="0">
              <a:lnSpc>
                <a:spcPts val="4000"/>
              </a:lnSpc>
              <a:buNone/>
            </a:pPr>
            <a:r>
              <a:rPr lang="zh-CN" altLang="en-US" sz="2400" dirty="0" smtClean="0">
                <a:latin typeface="Times New Roman" pitchFamily="18" charset="0"/>
                <a:cs typeface="Times New Roman" pitchFamily="18" charset="0"/>
              </a:rPr>
              <a:t>      采用</a:t>
            </a:r>
            <a:r>
              <a:rPr lang="zh-CN" altLang="en-US" sz="2400" dirty="0">
                <a:latin typeface="Times New Roman" pitchFamily="18" charset="0"/>
                <a:cs typeface="Times New Roman" pitchFamily="18" charset="0"/>
              </a:rPr>
              <a:t>内标法时，通常配制相当于</a:t>
            </a:r>
            <a:r>
              <a:rPr lang="en-US" altLang="zh-CN" sz="2400" dirty="0">
                <a:latin typeface="Times New Roman" pitchFamily="18" charset="0"/>
                <a:cs typeface="Times New Roman" pitchFamily="18" charset="0"/>
              </a:rPr>
              <a:t>80%</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100%</a:t>
            </a:r>
            <a:r>
              <a:rPr lang="zh-CN" altLang="en-US" sz="2400" dirty="0">
                <a:latin typeface="Times New Roman" pitchFamily="18" charset="0"/>
                <a:cs typeface="Times New Roman" pitchFamily="18" charset="0"/>
              </a:rPr>
              <a:t>和</a:t>
            </a:r>
            <a:r>
              <a:rPr lang="en-US" altLang="zh-CN" sz="2400" dirty="0">
                <a:latin typeface="Times New Roman" pitchFamily="18" charset="0"/>
                <a:cs typeface="Times New Roman" pitchFamily="18" charset="0"/>
              </a:rPr>
              <a:t>120%</a:t>
            </a:r>
            <a:r>
              <a:rPr lang="zh-CN" altLang="en-US" sz="2400" dirty="0">
                <a:latin typeface="Times New Roman" pitchFamily="18" charset="0"/>
                <a:cs typeface="Times New Roman" pitchFamily="18" charset="0"/>
              </a:rPr>
              <a:t>的对照品溶液，加入规定量的内标溶液，配成</a:t>
            </a:r>
            <a:r>
              <a:rPr lang="en-US" altLang="zh-CN" sz="2400" dirty="0">
                <a:latin typeface="Times New Roman" pitchFamily="18" charset="0"/>
                <a:cs typeface="Times New Roman" pitchFamily="18" charset="0"/>
              </a:rPr>
              <a:t>3</a:t>
            </a:r>
            <a:r>
              <a:rPr lang="zh-CN" altLang="en-US" sz="2400" dirty="0">
                <a:latin typeface="Times New Roman" pitchFamily="18" charset="0"/>
                <a:cs typeface="Times New Roman" pitchFamily="18" charset="0"/>
              </a:rPr>
              <a:t>种不同浓度的溶液，分别至少进样</a:t>
            </a:r>
            <a:r>
              <a:rPr lang="en-US" altLang="zh-CN" sz="2400" dirty="0">
                <a:latin typeface="Times New Roman" pitchFamily="18" charset="0"/>
                <a:cs typeface="Times New Roman" pitchFamily="18" charset="0"/>
              </a:rPr>
              <a:t>2</a:t>
            </a:r>
            <a:r>
              <a:rPr lang="zh-CN" altLang="en-US" sz="2400" dirty="0">
                <a:latin typeface="Times New Roman" pitchFamily="18" charset="0"/>
                <a:cs typeface="Times New Roman" pitchFamily="18" charset="0"/>
              </a:rPr>
              <a:t>次，计算平均</a:t>
            </a:r>
            <a:r>
              <a:rPr lang="zh-CN" altLang="en-US" sz="2400" dirty="0" smtClean="0">
                <a:latin typeface="Times New Roman" pitchFamily="18" charset="0"/>
                <a:cs typeface="Times New Roman" pitchFamily="18" charset="0"/>
              </a:rPr>
              <a:t>校正因子</a:t>
            </a:r>
            <a:r>
              <a:rPr lang="en-US" altLang="zh-CN" sz="2400" dirty="0" smtClean="0">
                <a:latin typeface="Times New Roman" pitchFamily="18" charset="0"/>
                <a:cs typeface="Times New Roman" pitchFamily="18" charset="0"/>
              </a:rPr>
              <a:t>,</a:t>
            </a:r>
            <a:r>
              <a:rPr lang="zh-CN" altLang="en-US" sz="2400" dirty="0" smtClean="0">
                <a:latin typeface="Times New Roman" pitchFamily="18" charset="0"/>
                <a:cs typeface="Times New Roman" pitchFamily="18" charset="0"/>
              </a:rPr>
              <a:t>其</a:t>
            </a:r>
            <a:r>
              <a:rPr lang="en-US" altLang="zh-CN" sz="2400" dirty="0" smtClean="0">
                <a:latin typeface="Times New Roman" pitchFamily="18" charset="0"/>
                <a:cs typeface="Times New Roman" pitchFamily="18" charset="0"/>
              </a:rPr>
              <a:t>RSD</a:t>
            </a:r>
            <a:r>
              <a:rPr lang="zh-CN" altLang="en-US" sz="2400" dirty="0" smtClean="0">
                <a:latin typeface="Times New Roman" pitchFamily="18" charset="0"/>
                <a:cs typeface="Times New Roman" pitchFamily="18" charset="0"/>
              </a:rPr>
              <a:t>应</a:t>
            </a:r>
            <a:r>
              <a:rPr lang="zh-CN" altLang="en-US" sz="2400" dirty="0">
                <a:latin typeface="Times New Roman" pitchFamily="18" charset="0"/>
                <a:cs typeface="Times New Roman" pitchFamily="18" charset="0"/>
              </a:rPr>
              <a:t>不大于</a:t>
            </a:r>
            <a:r>
              <a:rPr lang="en-US" altLang="zh-CN" sz="2400" dirty="0">
                <a:latin typeface="Times New Roman" pitchFamily="18" charset="0"/>
                <a:cs typeface="Times New Roman" pitchFamily="18" charset="0"/>
              </a:rPr>
              <a:t>2.0%</a:t>
            </a:r>
            <a:r>
              <a:rPr lang="zh-CN" altLang="en-US" sz="2400" dirty="0">
                <a:latin typeface="Times New Roman" pitchFamily="18" charset="0"/>
                <a:cs typeface="Times New Roman" pitchFamily="18" charset="0"/>
              </a:rPr>
              <a:t>。  </a:t>
            </a:r>
          </a:p>
          <a:p>
            <a:pPr marL="0" indent="0">
              <a:buNone/>
            </a:pPr>
            <a:endParaRPr lang="zh-CN" altLang="en-US" dirty="0"/>
          </a:p>
        </p:txBody>
      </p:sp>
    </p:spTree>
    <p:extLst>
      <p:ext uri="{BB962C8B-B14F-4D97-AF65-F5344CB8AC3E}">
        <p14:creationId xmlns:p14="http://schemas.microsoft.com/office/powerpoint/2010/main" val="8828299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高效液相色谱法</a:t>
            </a:r>
          </a:p>
        </p:txBody>
      </p:sp>
      <p:sp>
        <p:nvSpPr>
          <p:cNvPr id="3" name="内容占位符 2"/>
          <p:cNvSpPr>
            <a:spLocks noGrp="1"/>
          </p:cNvSpPr>
          <p:nvPr>
            <p:ph idx="1"/>
          </p:nvPr>
        </p:nvSpPr>
        <p:spPr/>
        <p:txBody>
          <a:bodyPr/>
          <a:lstStyle/>
          <a:p>
            <a:pPr marL="0" indent="0">
              <a:lnSpc>
                <a:spcPct val="150000"/>
              </a:lnSpc>
              <a:buNone/>
            </a:pPr>
            <a:r>
              <a:rPr lang="zh-CN" altLang="en-US" dirty="0" smtClean="0"/>
              <a:t>    </a:t>
            </a:r>
            <a:r>
              <a:rPr lang="zh-CN" altLang="en-US" sz="2400" dirty="0">
                <a:solidFill>
                  <a:srgbClr val="FF0000"/>
                </a:solidFill>
              </a:rPr>
              <a:t>灵敏度：用于评价色谱系统检测微量物质的能力，通常以</a:t>
            </a:r>
            <a:r>
              <a:rPr lang="zh-CN" altLang="en-US" sz="2400" dirty="0">
                <a:solidFill>
                  <a:srgbClr val="FF0000"/>
                </a:solidFill>
                <a:latin typeface="Times New Roman" pitchFamily="18" charset="0"/>
                <a:cs typeface="Times New Roman" pitchFamily="18" charset="0"/>
              </a:rPr>
              <a:t>信噪比</a:t>
            </a:r>
            <a:r>
              <a:rPr lang="en-US" altLang="zh-CN" sz="2400" dirty="0">
                <a:solidFill>
                  <a:srgbClr val="FF0000"/>
                </a:solidFill>
                <a:latin typeface="Times New Roman" pitchFamily="18" charset="0"/>
                <a:cs typeface="Times New Roman" pitchFamily="18" charset="0"/>
              </a:rPr>
              <a:t>(S/N)</a:t>
            </a:r>
            <a:r>
              <a:rPr lang="zh-CN" altLang="en-US" sz="2400" dirty="0">
                <a:solidFill>
                  <a:srgbClr val="FF0000"/>
                </a:solidFill>
                <a:latin typeface="Times New Roman" pitchFamily="18" charset="0"/>
                <a:cs typeface="Times New Roman" pitchFamily="18" charset="0"/>
              </a:rPr>
              <a:t>来表示。通过测定一系列不同浓度的供试品或对照品溶液来测定信噪比。定量测定时，信噪比应不小于</a:t>
            </a:r>
            <a:r>
              <a:rPr lang="en-US" altLang="zh-CN" sz="2400" dirty="0">
                <a:solidFill>
                  <a:srgbClr val="FF0000"/>
                </a:solidFill>
                <a:latin typeface="Times New Roman" pitchFamily="18" charset="0"/>
                <a:cs typeface="Times New Roman" pitchFamily="18" charset="0"/>
              </a:rPr>
              <a:t>10</a:t>
            </a:r>
            <a:r>
              <a:rPr lang="zh-CN" altLang="en-US" sz="2400" dirty="0">
                <a:solidFill>
                  <a:srgbClr val="FF0000"/>
                </a:solidFill>
                <a:latin typeface="Times New Roman" pitchFamily="18" charset="0"/>
                <a:cs typeface="Times New Roman" pitchFamily="18" charset="0"/>
              </a:rPr>
              <a:t>；定性测定时，信噪比应不小于</a:t>
            </a:r>
            <a:r>
              <a:rPr lang="en-US" altLang="zh-CN" sz="2400" dirty="0">
                <a:solidFill>
                  <a:srgbClr val="FF0000"/>
                </a:solidFill>
                <a:latin typeface="Times New Roman" pitchFamily="18" charset="0"/>
                <a:cs typeface="Times New Roman" pitchFamily="18" charset="0"/>
              </a:rPr>
              <a:t>3</a:t>
            </a:r>
            <a:r>
              <a:rPr lang="zh-CN" altLang="en-US" sz="2400" dirty="0">
                <a:solidFill>
                  <a:srgbClr val="FF0000"/>
                </a:solidFill>
                <a:latin typeface="Times New Roman" pitchFamily="18" charset="0"/>
                <a:cs typeface="Times New Roman" pitchFamily="18" charset="0"/>
              </a:rPr>
              <a:t>。系统适用性试验中可以设置灵敏度实验溶液来评价色谱系统的检测能力。</a:t>
            </a:r>
            <a:endParaRPr lang="zh-CN" alt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8811758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高效液相色谱法</a:t>
            </a:r>
            <a:endParaRPr lang="zh-CN" altLang="en-US" dirty="0"/>
          </a:p>
        </p:txBody>
      </p:sp>
      <p:sp>
        <p:nvSpPr>
          <p:cNvPr id="3" name="内容占位符 2"/>
          <p:cNvSpPr>
            <a:spLocks noGrp="1"/>
          </p:cNvSpPr>
          <p:nvPr>
            <p:ph idx="1"/>
          </p:nvPr>
        </p:nvSpPr>
        <p:spPr/>
        <p:txBody>
          <a:bodyPr>
            <a:normAutofit fontScale="85000" lnSpcReduction="10000"/>
          </a:bodyPr>
          <a:lstStyle/>
          <a:p>
            <a:pPr marL="0" indent="0">
              <a:lnSpc>
                <a:spcPts val="3600"/>
              </a:lnSpc>
              <a:buNone/>
            </a:pPr>
            <a:r>
              <a:rPr lang="zh-CN" altLang="en-US" sz="3000" dirty="0" smtClean="0"/>
              <a:t>测定法</a:t>
            </a:r>
            <a:endParaRPr lang="en-US" altLang="zh-CN" sz="3000" dirty="0" smtClean="0"/>
          </a:p>
          <a:p>
            <a:pPr marL="0" indent="0">
              <a:lnSpc>
                <a:spcPts val="3600"/>
              </a:lnSpc>
              <a:buNone/>
            </a:pPr>
            <a:r>
              <a:rPr lang="en-US" altLang="zh-CN" sz="3000" dirty="0"/>
              <a:t> </a:t>
            </a:r>
            <a:r>
              <a:rPr lang="en-US" altLang="zh-CN" sz="3000" dirty="0" smtClean="0"/>
              <a:t>   </a:t>
            </a:r>
            <a:r>
              <a:rPr lang="zh-CN" altLang="en-US" sz="3000" dirty="0" smtClean="0"/>
              <a:t>内标法：可避免样品前处理及进样体积误差对测定结果的影响。</a:t>
            </a:r>
            <a:endParaRPr lang="en-US" altLang="zh-CN" sz="3000" dirty="0" smtClean="0"/>
          </a:p>
          <a:p>
            <a:pPr marL="0" indent="0">
              <a:lnSpc>
                <a:spcPts val="3600"/>
              </a:lnSpc>
              <a:buNone/>
            </a:pPr>
            <a:r>
              <a:rPr lang="en-US" altLang="zh-CN" sz="3000" dirty="0"/>
              <a:t> </a:t>
            </a:r>
            <a:r>
              <a:rPr lang="en-US" altLang="zh-CN" sz="3000" dirty="0" smtClean="0"/>
              <a:t>   </a:t>
            </a:r>
            <a:r>
              <a:rPr lang="zh-CN" altLang="en-US" sz="3000" dirty="0" smtClean="0"/>
              <a:t>外标法</a:t>
            </a:r>
            <a:endParaRPr lang="en-US" altLang="zh-CN" sz="3000" dirty="0" smtClean="0"/>
          </a:p>
          <a:p>
            <a:pPr marL="0" indent="0">
              <a:lnSpc>
                <a:spcPts val="3600"/>
              </a:lnSpc>
              <a:buNone/>
            </a:pPr>
            <a:r>
              <a:rPr lang="en-US" altLang="zh-CN" sz="3000" dirty="0" smtClean="0"/>
              <a:t>    </a:t>
            </a:r>
            <a:r>
              <a:rPr lang="zh-CN" altLang="en-US" sz="3000" dirty="0" smtClean="0">
                <a:solidFill>
                  <a:srgbClr val="FF0000"/>
                </a:solidFill>
              </a:rPr>
              <a:t>加校正因子的主成分自身对照法</a:t>
            </a:r>
            <a:endParaRPr lang="en-US" altLang="zh-CN" sz="3000" dirty="0" smtClean="0">
              <a:solidFill>
                <a:srgbClr val="FF0000"/>
              </a:solidFill>
            </a:endParaRPr>
          </a:p>
          <a:p>
            <a:pPr marL="0" indent="0">
              <a:lnSpc>
                <a:spcPts val="3600"/>
              </a:lnSpc>
              <a:buNone/>
            </a:pPr>
            <a:r>
              <a:rPr lang="en-US" altLang="zh-CN" sz="3000" dirty="0"/>
              <a:t> </a:t>
            </a:r>
            <a:r>
              <a:rPr lang="en-US" altLang="zh-CN" sz="3000" dirty="0" smtClean="0"/>
              <a:t>   </a:t>
            </a:r>
            <a:r>
              <a:rPr lang="zh-CN" altLang="en-US" sz="3000" dirty="0" smtClean="0">
                <a:solidFill>
                  <a:srgbClr val="FF0000"/>
                </a:solidFill>
              </a:rPr>
              <a:t>不加校正因子的主成分自身对照法</a:t>
            </a:r>
            <a:endParaRPr lang="en-US" altLang="zh-CN" sz="3000" dirty="0" smtClean="0">
              <a:solidFill>
                <a:srgbClr val="FF0000"/>
              </a:solidFill>
            </a:endParaRPr>
          </a:p>
          <a:p>
            <a:pPr marL="0" indent="0">
              <a:lnSpc>
                <a:spcPts val="3600"/>
              </a:lnSpc>
              <a:buNone/>
            </a:pPr>
            <a:r>
              <a:rPr lang="en-US" altLang="zh-CN" sz="3000" dirty="0"/>
              <a:t> </a:t>
            </a:r>
            <a:r>
              <a:rPr lang="en-US" altLang="zh-CN" sz="3000" dirty="0" smtClean="0"/>
              <a:t>   </a:t>
            </a:r>
            <a:r>
              <a:rPr lang="zh-CN" altLang="en-US" sz="3000" dirty="0"/>
              <a:t>面积归一化法：用于杂质检查时，由于仪器响应的线性限制，峰面积归一化法一般不宜用于微量杂质的检查。</a:t>
            </a:r>
            <a:endParaRPr lang="en-US" altLang="zh-CN" sz="3000" dirty="0" smtClean="0"/>
          </a:p>
          <a:p>
            <a:pPr marL="0" indent="0">
              <a:buNone/>
            </a:pPr>
            <a:r>
              <a:rPr lang="en-US" altLang="zh-CN" dirty="0"/>
              <a:t> </a:t>
            </a:r>
            <a:r>
              <a:rPr lang="en-US" altLang="zh-CN" dirty="0" smtClean="0"/>
              <a:t>   </a:t>
            </a:r>
            <a:endParaRPr lang="zh-CN" altLang="en-US" dirty="0"/>
          </a:p>
        </p:txBody>
      </p:sp>
    </p:spTree>
    <p:extLst>
      <p:ext uri="{BB962C8B-B14F-4D97-AF65-F5344CB8AC3E}">
        <p14:creationId xmlns:p14="http://schemas.microsoft.com/office/powerpoint/2010/main" val="16668158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气相色谱法</a:t>
            </a:r>
            <a:endParaRPr lang="zh-CN" altLang="en-US" dirty="0"/>
          </a:p>
        </p:txBody>
      </p:sp>
      <p:sp>
        <p:nvSpPr>
          <p:cNvPr id="3" name="内容占位符 2"/>
          <p:cNvSpPr>
            <a:spLocks noGrp="1"/>
          </p:cNvSpPr>
          <p:nvPr>
            <p:ph idx="1"/>
          </p:nvPr>
        </p:nvSpPr>
        <p:spPr/>
        <p:txBody>
          <a:bodyPr>
            <a:normAutofit/>
          </a:bodyPr>
          <a:lstStyle/>
          <a:p>
            <a:pPr marL="0" indent="0">
              <a:lnSpc>
                <a:spcPct val="150000"/>
              </a:lnSpc>
              <a:buNone/>
            </a:pPr>
            <a:r>
              <a:rPr lang="zh-CN" altLang="en-US" sz="2800" dirty="0" smtClean="0">
                <a:latin typeface="Times New Roman" pitchFamily="18" charset="0"/>
                <a:cs typeface="Times New Roman" pitchFamily="18" charset="0"/>
              </a:rPr>
              <a:t>载气源：氦气、氮气、氢气。</a:t>
            </a:r>
            <a:endParaRPr lang="en-US" altLang="zh-CN" sz="2800" dirty="0" smtClean="0">
              <a:latin typeface="Times New Roman" pitchFamily="18" charset="0"/>
              <a:cs typeface="Times New Roman" pitchFamily="18" charset="0"/>
            </a:endParaRPr>
          </a:p>
          <a:p>
            <a:pPr marL="0" indent="0">
              <a:lnSpc>
                <a:spcPct val="150000"/>
              </a:lnSpc>
              <a:buNone/>
            </a:pPr>
            <a:r>
              <a:rPr lang="zh-CN" altLang="en-US" sz="2800" dirty="0" smtClean="0">
                <a:latin typeface="Times New Roman" pitchFamily="18" charset="0"/>
                <a:cs typeface="Times New Roman" pitchFamily="18" charset="0"/>
              </a:rPr>
              <a:t>进样部分：溶液直接进样、自动进样、顶空进样。</a:t>
            </a:r>
            <a:endParaRPr lang="en-US" altLang="zh-CN" sz="2800" dirty="0" smtClean="0">
              <a:latin typeface="Times New Roman" pitchFamily="18" charset="0"/>
              <a:cs typeface="Times New Roman" pitchFamily="18" charset="0"/>
            </a:endParaRPr>
          </a:p>
          <a:p>
            <a:pPr marL="0" indent="0">
              <a:lnSpc>
                <a:spcPct val="150000"/>
              </a:lnSpc>
              <a:buNone/>
            </a:pPr>
            <a:r>
              <a:rPr lang="zh-CN" altLang="en-US" sz="2800" dirty="0" smtClean="0">
                <a:latin typeface="Times New Roman" pitchFamily="18" charset="0"/>
                <a:cs typeface="Times New Roman" pitchFamily="18" charset="0"/>
              </a:rPr>
              <a:t>色谱柱：填充柱、毛细管柱。</a:t>
            </a:r>
            <a:endParaRPr lang="en-US" altLang="zh-CN" sz="2800" dirty="0" smtClean="0">
              <a:latin typeface="Times New Roman" pitchFamily="18" charset="0"/>
              <a:cs typeface="Times New Roman" pitchFamily="18" charset="0"/>
            </a:endParaRPr>
          </a:p>
          <a:p>
            <a:pPr marL="0" indent="0">
              <a:lnSpc>
                <a:spcPct val="150000"/>
              </a:lnSpc>
              <a:buNone/>
            </a:pPr>
            <a:r>
              <a:rPr lang="zh-CN" altLang="en-US" sz="2800" dirty="0">
                <a:latin typeface="Times New Roman" pitchFamily="18" charset="0"/>
                <a:cs typeface="Times New Roman" pitchFamily="18" charset="0"/>
              </a:rPr>
              <a:t>柱温</a:t>
            </a:r>
            <a:r>
              <a:rPr lang="zh-CN" altLang="en-US" sz="2800" dirty="0" smtClean="0">
                <a:latin typeface="Times New Roman" pitchFamily="18" charset="0"/>
                <a:cs typeface="Times New Roman" pitchFamily="18" charset="0"/>
              </a:rPr>
              <a:t>箱</a:t>
            </a:r>
            <a:endParaRPr lang="en-US" altLang="zh-CN" sz="2800" dirty="0" smtClean="0">
              <a:latin typeface="Times New Roman" pitchFamily="18" charset="0"/>
              <a:cs typeface="Times New Roman" pitchFamily="18" charset="0"/>
            </a:endParaRPr>
          </a:p>
          <a:p>
            <a:pPr marL="0" indent="0">
              <a:lnSpc>
                <a:spcPct val="150000"/>
              </a:lnSpc>
              <a:buNone/>
            </a:pPr>
            <a:r>
              <a:rPr lang="zh-CN" altLang="en-US" sz="2800" dirty="0" smtClean="0">
                <a:latin typeface="Times New Roman" pitchFamily="18" charset="0"/>
                <a:cs typeface="Times New Roman" pitchFamily="18" charset="0"/>
              </a:rPr>
              <a:t>检测器：</a:t>
            </a:r>
            <a:r>
              <a:rPr lang="en-US" altLang="zh-CN" sz="2800" dirty="0" smtClean="0">
                <a:latin typeface="Times New Roman" pitchFamily="18" charset="0"/>
                <a:cs typeface="Times New Roman" pitchFamily="18" charset="0"/>
              </a:rPr>
              <a:t>FID</a:t>
            </a:r>
            <a:r>
              <a:rPr lang="zh-CN" altLang="en-US" sz="2800" dirty="0" smtClean="0">
                <a:latin typeface="Times New Roman" pitchFamily="18" charset="0"/>
                <a:cs typeface="Times New Roman" pitchFamily="18" charset="0"/>
              </a:rPr>
              <a:t>、</a:t>
            </a:r>
            <a:r>
              <a:rPr lang="en-US" altLang="zh-CN" sz="2800" dirty="0" smtClean="0">
                <a:latin typeface="Times New Roman" pitchFamily="18" charset="0"/>
                <a:cs typeface="Times New Roman" pitchFamily="18" charset="0"/>
              </a:rPr>
              <a:t>ECD</a:t>
            </a:r>
            <a:r>
              <a:rPr lang="zh-CN" altLang="en-US" sz="2800" dirty="0" smtClean="0">
                <a:latin typeface="Times New Roman" pitchFamily="18" charset="0"/>
                <a:cs typeface="Times New Roman" pitchFamily="18" charset="0"/>
              </a:rPr>
              <a:t>，等。</a:t>
            </a:r>
            <a:endParaRPr lang="zh-CN" altLang="en-US" sz="2800" dirty="0">
              <a:latin typeface="Times New Roman" pitchFamily="18" charset="0"/>
              <a:cs typeface="Times New Roman" pitchFamily="18" charset="0"/>
            </a:endParaRPr>
          </a:p>
        </p:txBody>
      </p:sp>
      <p:sp>
        <p:nvSpPr>
          <p:cNvPr id="4" name="椭圆形标注 3"/>
          <p:cNvSpPr/>
          <p:nvPr/>
        </p:nvSpPr>
        <p:spPr>
          <a:xfrm>
            <a:off x="611560" y="764704"/>
            <a:ext cx="2160240" cy="792088"/>
          </a:xfrm>
          <a:prstGeom prst="wedgeEllipseCallout">
            <a:avLst>
              <a:gd name="adj1" fmla="val -25486"/>
              <a:gd name="adj2" fmla="val 8815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5" name="TextBox 4"/>
          <p:cNvSpPr txBox="1"/>
          <p:nvPr/>
        </p:nvSpPr>
        <p:spPr>
          <a:xfrm>
            <a:off x="683568" y="960693"/>
            <a:ext cx="2016224" cy="400110"/>
          </a:xfrm>
          <a:prstGeom prst="rect">
            <a:avLst/>
          </a:prstGeom>
          <a:noFill/>
        </p:spPr>
        <p:txBody>
          <a:bodyPr wrap="square" rtlCol="0">
            <a:spAutoFit/>
          </a:bodyPr>
          <a:lstStyle/>
          <a:p>
            <a:r>
              <a:rPr lang="zh-CN" altLang="en-US" sz="2000" dirty="0" smtClean="0">
                <a:latin typeface="楷体" pitchFamily="49" charset="-122"/>
                <a:ea typeface="楷体" pitchFamily="49" charset="-122"/>
              </a:rPr>
              <a:t>载气类型和流速</a:t>
            </a:r>
            <a:endParaRPr lang="zh-CN" altLang="en-US" sz="2000" dirty="0">
              <a:latin typeface="楷体" pitchFamily="49" charset="-122"/>
              <a:ea typeface="楷体" pitchFamily="49" charset="-122"/>
            </a:endParaRPr>
          </a:p>
        </p:txBody>
      </p:sp>
      <p:sp>
        <p:nvSpPr>
          <p:cNvPr id="6" name="椭圆形标注 5"/>
          <p:cNvSpPr/>
          <p:nvPr/>
        </p:nvSpPr>
        <p:spPr>
          <a:xfrm>
            <a:off x="5964128" y="1167637"/>
            <a:ext cx="2940340" cy="1044116"/>
          </a:xfrm>
          <a:prstGeom prst="wedgeEllipseCallout">
            <a:avLst>
              <a:gd name="adj1" fmla="val -25066"/>
              <a:gd name="adj2" fmla="val 81767"/>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7" name="TextBox 6"/>
          <p:cNvSpPr txBox="1"/>
          <p:nvPr/>
        </p:nvSpPr>
        <p:spPr>
          <a:xfrm>
            <a:off x="6096156" y="1377438"/>
            <a:ext cx="2808312" cy="646331"/>
          </a:xfrm>
          <a:prstGeom prst="rect">
            <a:avLst/>
          </a:prstGeom>
          <a:noFill/>
        </p:spPr>
        <p:txBody>
          <a:bodyPr wrap="square" rtlCol="0">
            <a:spAutoFit/>
          </a:bodyPr>
          <a:lstStyle/>
          <a:p>
            <a:r>
              <a:rPr lang="zh-CN" altLang="en-US" dirty="0" smtClean="0">
                <a:latin typeface="楷体" pitchFamily="49" charset="-122"/>
                <a:ea typeface="楷体" pitchFamily="49" charset="-122"/>
              </a:rPr>
              <a:t>平衡温度、平衡时间、传输线温度、定量环温度</a:t>
            </a:r>
            <a:endParaRPr lang="zh-CN" altLang="en-US" dirty="0">
              <a:latin typeface="楷体" pitchFamily="49" charset="-122"/>
              <a:ea typeface="楷体" pitchFamily="49" charset="-122"/>
            </a:endParaRPr>
          </a:p>
        </p:txBody>
      </p:sp>
    </p:spTree>
    <p:extLst>
      <p:ext uri="{BB962C8B-B14F-4D97-AF65-F5344CB8AC3E}">
        <p14:creationId xmlns:p14="http://schemas.microsoft.com/office/powerpoint/2010/main" val="264506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兽药质量标准分析方法指导原则</a:t>
            </a:r>
            <a:endParaRPr lang="zh-CN" altLang="en-US" dirty="0"/>
          </a:p>
        </p:txBody>
      </p:sp>
      <p:sp>
        <p:nvSpPr>
          <p:cNvPr id="3" name="内容占位符 2"/>
          <p:cNvSpPr>
            <a:spLocks noGrp="1"/>
          </p:cNvSpPr>
          <p:nvPr>
            <p:ph idx="1"/>
          </p:nvPr>
        </p:nvSpPr>
        <p:spPr/>
        <p:txBody>
          <a:bodyPr>
            <a:normAutofit fontScale="85000" lnSpcReduction="10000"/>
          </a:bodyPr>
          <a:lstStyle/>
          <a:p>
            <a:pPr marL="0" indent="0">
              <a:lnSpc>
                <a:spcPts val="4000"/>
              </a:lnSpc>
              <a:buNone/>
            </a:pPr>
            <a:r>
              <a:rPr lang="zh-CN" altLang="en-US" sz="2800" dirty="0" smtClean="0"/>
              <a:t>    需验证的情况：建立兽药质量标准、兽药生产工艺变更、制剂的组分变更、原分析方法进行修订。</a:t>
            </a:r>
            <a:endParaRPr lang="en-US" altLang="zh-CN" sz="2800" dirty="0" smtClean="0"/>
          </a:p>
          <a:p>
            <a:pPr marL="0" indent="0">
              <a:lnSpc>
                <a:spcPts val="4000"/>
              </a:lnSpc>
              <a:buNone/>
            </a:pPr>
            <a:r>
              <a:rPr lang="zh-CN" altLang="en-US" sz="2800" dirty="0" smtClean="0"/>
              <a:t>    验证</a:t>
            </a:r>
            <a:r>
              <a:rPr lang="zh-CN" altLang="en-US" sz="2800" dirty="0"/>
              <a:t>项目：鉴别</a:t>
            </a:r>
            <a:r>
              <a:rPr lang="zh-CN" altLang="en-US" sz="2800" dirty="0" smtClean="0"/>
              <a:t>试验，</a:t>
            </a:r>
            <a:r>
              <a:rPr lang="zh-CN" altLang="en-US" sz="2800" dirty="0" smtClean="0">
                <a:solidFill>
                  <a:srgbClr val="FF0000"/>
                </a:solidFill>
              </a:rPr>
              <a:t>限量</a:t>
            </a:r>
            <a:r>
              <a:rPr lang="zh-CN" altLang="en-US" sz="2800" dirty="0">
                <a:solidFill>
                  <a:srgbClr val="FF0000"/>
                </a:solidFill>
              </a:rPr>
              <a:t>或定量</a:t>
            </a:r>
            <a:r>
              <a:rPr lang="zh-CN" altLang="en-US" sz="2800" dirty="0" smtClean="0">
                <a:solidFill>
                  <a:srgbClr val="FF0000"/>
                </a:solidFill>
              </a:rPr>
              <a:t>检查</a:t>
            </a:r>
            <a:r>
              <a:rPr lang="zh-CN" altLang="en-US" sz="2800" dirty="0" smtClean="0"/>
              <a:t>，原料药</a:t>
            </a:r>
            <a:r>
              <a:rPr lang="zh-CN" altLang="en-US" sz="2800" dirty="0"/>
              <a:t>或制剂中有效成分</a:t>
            </a:r>
            <a:r>
              <a:rPr lang="zh-CN" altLang="en-US" sz="2800" dirty="0" smtClean="0"/>
              <a:t>含量测定，制剂</a:t>
            </a:r>
            <a:r>
              <a:rPr lang="zh-CN" altLang="en-US" sz="2800" dirty="0"/>
              <a:t>中其他成分（如防腐剂等</a:t>
            </a:r>
            <a:r>
              <a:rPr lang="zh-CN" altLang="en-US" sz="2800" dirty="0" smtClean="0"/>
              <a:t>）测定，兽药</a:t>
            </a:r>
            <a:r>
              <a:rPr lang="zh-CN" altLang="en-US" sz="2800" dirty="0"/>
              <a:t>溶出度、释放</a:t>
            </a:r>
            <a:r>
              <a:rPr lang="zh-CN" altLang="en-US" sz="2800" dirty="0" smtClean="0"/>
              <a:t>度中溶</a:t>
            </a:r>
            <a:r>
              <a:rPr lang="zh-CN" altLang="en-US" sz="2800" dirty="0"/>
              <a:t>出</a:t>
            </a:r>
            <a:r>
              <a:rPr lang="zh-CN" altLang="en-US" sz="2800" dirty="0" smtClean="0"/>
              <a:t>量的测定。</a:t>
            </a:r>
            <a:endParaRPr lang="en-US" altLang="zh-CN" sz="2800" dirty="0" smtClean="0"/>
          </a:p>
          <a:p>
            <a:pPr marL="0" indent="0">
              <a:lnSpc>
                <a:spcPts val="4000"/>
              </a:lnSpc>
              <a:buNone/>
            </a:pPr>
            <a:r>
              <a:rPr lang="zh-CN" altLang="en-US" sz="2800" dirty="0" smtClean="0"/>
              <a:t>    验证</a:t>
            </a:r>
            <a:r>
              <a:rPr lang="zh-CN" altLang="en-US" sz="2800" dirty="0"/>
              <a:t>指标：准确度、精密度（包括重复性、中间精密度和重现性）、专属性、检测限、定量限、线性、范围和耐用性</a:t>
            </a:r>
            <a:r>
              <a:rPr lang="zh-CN" altLang="en-US" sz="2800" dirty="0" smtClean="0"/>
              <a:t>。</a:t>
            </a:r>
            <a:endParaRPr lang="en-US" altLang="zh-CN" sz="2800" dirty="0" smtClean="0"/>
          </a:p>
          <a:p>
            <a:pPr marL="0" indent="0">
              <a:lnSpc>
                <a:spcPts val="4000"/>
              </a:lnSpc>
              <a:buNone/>
            </a:pPr>
            <a:r>
              <a:rPr lang="zh-CN" altLang="en-US" sz="2800" dirty="0" smtClean="0">
                <a:solidFill>
                  <a:srgbClr val="FF0000"/>
                </a:solidFill>
              </a:rPr>
              <a:t>    在</a:t>
            </a:r>
            <a:r>
              <a:rPr lang="zh-CN" altLang="en-US" sz="2800" dirty="0">
                <a:solidFill>
                  <a:srgbClr val="FF0000"/>
                </a:solidFill>
              </a:rPr>
              <a:t>分析方法验证中，须采用标准物质进行试验。</a:t>
            </a:r>
          </a:p>
        </p:txBody>
      </p:sp>
    </p:spTree>
    <p:extLst>
      <p:ext uri="{BB962C8B-B14F-4D97-AF65-F5344CB8AC3E}">
        <p14:creationId xmlns:p14="http://schemas.microsoft.com/office/powerpoint/2010/main" val="9562780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graphicFrame>
        <p:nvGraphicFramePr>
          <p:cNvPr id="6" name="内容占位符 5"/>
          <p:cNvGraphicFramePr>
            <a:graphicFrameLocks noGrp="1"/>
          </p:cNvGraphicFramePr>
          <p:nvPr>
            <p:ph idx="1"/>
            <p:extLst>
              <p:ext uri="{D42A27DB-BD31-4B8C-83A1-F6EECF244321}">
                <p14:modId xmlns:p14="http://schemas.microsoft.com/office/powerpoint/2010/main" val="2241383963"/>
              </p:ext>
            </p:extLst>
          </p:nvPr>
        </p:nvGraphicFramePr>
        <p:xfrm>
          <a:off x="1043608" y="1484784"/>
          <a:ext cx="7128791" cy="3597600"/>
        </p:xfrm>
        <a:graphic>
          <a:graphicData uri="http://schemas.openxmlformats.org/drawingml/2006/table">
            <a:tbl>
              <a:tblPr>
                <a:tableStyleId>{5C22544A-7EE6-4342-B048-85BDC9FD1C3A}</a:tableStyleId>
              </a:tblPr>
              <a:tblGrid>
                <a:gridCol w="1190244"/>
                <a:gridCol w="1188433"/>
                <a:gridCol w="1190244"/>
                <a:gridCol w="1188433"/>
                <a:gridCol w="1190244"/>
                <a:gridCol w="1181193"/>
              </a:tblGrid>
              <a:tr h="299800">
                <a:tc rowSpan="2">
                  <a:txBody>
                    <a:bodyPr/>
                    <a:lstStyle/>
                    <a:p>
                      <a:pPr algn="ctr">
                        <a:lnSpc>
                          <a:spcPts val="1800"/>
                        </a:lnSpc>
                        <a:spcAft>
                          <a:spcPts val="0"/>
                        </a:spcAft>
                      </a:pPr>
                      <a:r>
                        <a:rPr lang="en-US" sz="1400" kern="100" dirty="0">
                          <a:solidFill>
                            <a:schemeClr val="bg1"/>
                          </a:solidFill>
                          <a:effectLst/>
                        </a:rPr>
                        <a:t>      </a:t>
                      </a:r>
                      <a:r>
                        <a:rPr lang="zh-CN" sz="1400" kern="100" dirty="0">
                          <a:solidFill>
                            <a:schemeClr val="bg1"/>
                          </a:solidFill>
                          <a:effectLst/>
                        </a:rPr>
                        <a:t>项</a:t>
                      </a:r>
                      <a:r>
                        <a:rPr lang="en-US" sz="1400" kern="100" dirty="0">
                          <a:solidFill>
                            <a:schemeClr val="bg1"/>
                          </a:solidFill>
                          <a:effectLst/>
                        </a:rPr>
                        <a:t>  </a:t>
                      </a:r>
                      <a:r>
                        <a:rPr lang="zh-CN" sz="1400" kern="100" dirty="0">
                          <a:solidFill>
                            <a:schemeClr val="bg1"/>
                          </a:solidFill>
                          <a:effectLst/>
                        </a:rPr>
                        <a:t>目</a:t>
                      </a:r>
                    </a:p>
                    <a:p>
                      <a:pPr algn="just">
                        <a:lnSpc>
                          <a:spcPts val="1800"/>
                        </a:lnSpc>
                        <a:spcAft>
                          <a:spcPts val="0"/>
                        </a:spcAft>
                      </a:pPr>
                      <a:r>
                        <a:rPr lang="zh-CN" sz="1400" kern="100" dirty="0">
                          <a:solidFill>
                            <a:schemeClr val="bg1"/>
                          </a:solidFill>
                          <a:effectLst/>
                        </a:rPr>
                        <a:t>内</a:t>
                      </a:r>
                      <a:r>
                        <a:rPr lang="en-US" sz="1400" kern="100" dirty="0">
                          <a:solidFill>
                            <a:schemeClr val="bg1"/>
                          </a:solidFill>
                          <a:effectLst/>
                        </a:rPr>
                        <a:t>  </a:t>
                      </a:r>
                      <a:r>
                        <a:rPr lang="zh-CN" sz="1400" kern="100" dirty="0">
                          <a:solidFill>
                            <a:schemeClr val="bg1"/>
                          </a:solidFill>
                          <a:effectLst/>
                        </a:rPr>
                        <a:t>容</a:t>
                      </a:r>
                      <a:endParaRPr lang="zh-CN" sz="1400" kern="100" dirty="0">
                        <a:solidFill>
                          <a:schemeClr val="bg1"/>
                        </a:solidFill>
                        <a:effectLst/>
                        <a:latin typeface="宋体"/>
                        <a:cs typeface="Times New Roman"/>
                      </a:endParaRPr>
                    </a:p>
                  </a:txBody>
                  <a:tcPr marL="68580" marR="68580" marT="0" marB="0" anchor="ctr">
                    <a:solidFill>
                      <a:schemeClr val="accent5"/>
                    </a:solidFill>
                  </a:tcPr>
                </a:tc>
                <a:tc rowSpan="2">
                  <a:txBody>
                    <a:bodyPr/>
                    <a:lstStyle/>
                    <a:p>
                      <a:pPr algn="ctr">
                        <a:lnSpc>
                          <a:spcPts val="1800"/>
                        </a:lnSpc>
                        <a:spcAft>
                          <a:spcPts val="0"/>
                        </a:spcAft>
                      </a:pPr>
                      <a:r>
                        <a:rPr lang="zh-CN" sz="1400" kern="100" dirty="0">
                          <a:solidFill>
                            <a:schemeClr val="bg1"/>
                          </a:solidFill>
                          <a:effectLst/>
                        </a:rPr>
                        <a:t>鉴</a:t>
                      </a:r>
                      <a:r>
                        <a:rPr lang="en-US" sz="1400" kern="100" dirty="0">
                          <a:solidFill>
                            <a:schemeClr val="bg1"/>
                          </a:solidFill>
                          <a:effectLst/>
                        </a:rPr>
                        <a:t>  </a:t>
                      </a:r>
                      <a:r>
                        <a:rPr lang="zh-CN" sz="1400" kern="100" dirty="0">
                          <a:solidFill>
                            <a:schemeClr val="bg1"/>
                          </a:solidFill>
                          <a:effectLst/>
                        </a:rPr>
                        <a:t>别</a:t>
                      </a:r>
                      <a:endParaRPr lang="zh-CN" sz="1400" kern="100" dirty="0">
                        <a:solidFill>
                          <a:schemeClr val="bg1"/>
                        </a:solidFill>
                        <a:effectLst/>
                        <a:latin typeface="宋体"/>
                        <a:cs typeface="Times New Roman"/>
                      </a:endParaRPr>
                    </a:p>
                  </a:txBody>
                  <a:tcPr marL="68580" marR="68580" marT="0" marB="0" anchor="ctr">
                    <a:solidFill>
                      <a:schemeClr val="accent5"/>
                    </a:solidFill>
                  </a:tcPr>
                </a:tc>
                <a:tc gridSpan="2">
                  <a:txBody>
                    <a:bodyPr/>
                    <a:lstStyle/>
                    <a:p>
                      <a:pPr algn="ctr">
                        <a:lnSpc>
                          <a:spcPts val="1800"/>
                        </a:lnSpc>
                        <a:spcAft>
                          <a:spcPts val="0"/>
                        </a:spcAft>
                      </a:pPr>
                      <a:r>
                        <a:rPr lang="zh-CN" sz="1400" kern="100">
                          <a:solidFill>
                            <a:schemeClr val="bg1"/>
                          </a:solidFill>
                          <a:effectLst/>
                        </a:rPr>
                        <a:t>杂质测定</a:t>
                      </a:r>
                      <a:endParaRPr lang="zh-CN" sz="1400" kern="100">
                        <a:solidFill>
                          <a:schemeClr val="bg1"/>
                        </a:solidFill>
                        <a:effectLst/>
                        <a:latin typeface="宋体"/>
                        <a:cs typeface="Times New Roman"/>
                      </a:endParaRPr>
                    </a:p>
                  </a:txBody>
                  <a:tcPr marL="68580" marR="68580" marT="0" marB="0" anchor="ctr">
                    <a:solidFill>
                      <a:schemeClr val="accent5"/>
                    </a:solidFill>
                  </a:tcPr>
                </a:tc>
                <a:tc hMerge="1">
                  <a:txBody>
                    <a:bodyPr/>
                    <a:lstStyle/>
                    <a:p>
                      <a:endParaRPr lang="zh-CN" altLang="en-US"/>
                    </a:p>
                  </a:txBody>
                  <a:tcPr/>
                </a:tc>
                <a:tc rowSpan="2">
                  <a:txBody>
                    <a:bodyPr/>
                    <a:lstStyle/>
                    <a:p>
                      <a:pPr algn="ctr">
                        <a:lnSpc>
                          <a:spcPts val="1800"/>
                        </a:lnSpc>
                        <a:spcAft>
                          <a:spcPts val="0"/>
                        </a:spcAft>
                      </a:pPr>
                      <a:r>
                        <a:rPr lang="zh-CN" sz="1400" kern="100">
                          <a:solidFill>
                            <a:schemeClr val="bg1"/>
                          </a:solidFill>
                          <a:effectLst/>
                        </a:rPr>
                        <a:t>含量测定及</a:t>
                      </a:r>
                    </a:p>
                    <a:p>
                      <a:pPr algn="ctr">
                        <a:lnSpc>
                          <a:spcPts val="1800"/>
                        </a:lnSpc>
                        <a:spcAft>
                          <a:spcPts val="0"/>
                        </a:spcAft>
                      </a:pPr>
                      <a:r>
                        <a:rPr lang="zh-CN" sz="1400" kern="100">
                          <a:solidFill>
                            <a:schemeClr val="bg1"/>
                          </a:solidFill>
                          <a:effectLst/>
                        </a:rPr>
                        <a:t>溶出量测定</a:t>
                      </a:r>
                      <a:endParaRPr lang="zh-CN" sz="1400" kern="100">
                        <a:solidFill>
                          <a:schemeClr val="bg1"/>
                        </a:solidFill>
                        <a:effectLst/>
                        <a:latin typeface="宋体"/>
                        <a:cs typeface="Times New Roman"/>
                      </a:endParaRPr>
                    </a:p>
                  </a:txBody>
                  <a:tcPr marL="68580" marR="68580" marT="0" marB="0" anchor="ctr">
                    <a:solidFill>
                      <a:schemeClr val="accent5"/>
                    </a:solidFill>
                  </a:tcPr>
                </a:tc>
                <a:tc rowSpan="2">
                  <a:txBody>
                    <a:bodyPr/>
                    <a:lstStyle/>
                    <a:p>
                      <a:pPr algn="ctr">
                        <a:lnSpc>
                          <a:spcPts val="1800"/>
                        </a:lnSpc>
                        <a:spcAft>
                          <a:spcPts val="0"/>
                        </a:spcAft>
                      </a:pPr>
                      <a:r>
                        <a:rPr lang="zh-CN" sz="1400" kern="100" dirty="0" smtClean="0">
                          <a:solidFill>
                            <a:srgbClr val="FF0000"/>
                          </a:solidFill>
                          <a:effectLst/>
                        </a:rPr>
                        <a:t>校正因子</a:t>
                      </a:r>
                      <a:endParaRPr lang="zh-CN" sz="1400" kern="100" dirty="0">
                        <a:solidFill>
                          <a:srgbClr val="FF0000"/>
                        </a:solidFill>
                        <a:effectLst/>
                        <a:latin typeface="宋体"/>
                        <a:cs typeface="Times New Roman"/>
                      </a:endParaRPr>
                    </a:p>
                  </a:txBody>
                  <a:tcPr marL="68580" marR="68580" marT="0" marB="0" anchor="ctr">
                    <a:solidFill>
                      <a:schemeClr val="accent5"/>
                    </a:solidFill>
                  </a:tcPr>
                </a:tc>
              </a:tr>
              <a:tr h="299800">
                <a:tc vMerge="1">
                  <a:txBody>
                    <a:bodyPr/>
                    <a:lstStyle/>
                    <a:p>
                      <a:endParaRPr lang="zh-CN" altLang="en-US"/>
                    </a:p>
                  </a:txBody>
                  <a:tcPr/>
                </a:tc>
                <a:tc vMerge="1">
                  <a:txBody>
                    <a:bodyPr/>
                    <a:lstStyle/>
                    <a:p>
                      <a:endParaRPr lang="zh-CN" altLang="en-US"/>
                    </a:p>
                  </a:txBody>
                  <a:tcPr/>
                </a:tc>
                <a:tc>
                  <a:txBody>
                    <a:bodyPr/>
                    <a:lstStyle/>
                    <a:p>
                      <a:pPr algn="ctr">
                        <a:lnSpc>
                          <a:spcPts val="1800"/>
                        </a:lnSpc>
                        <a:spcAft>
                          <a:spcPts val="0"/>
                        </a:spcAft>
                      </a:pPr>
                      <a:r>
                        <a:rPr lang="zh-CN" sz="1400" kern="100">
                          <a:solidFill>
                            <a:schemeClr val="bg1"/>
                          </a:solidFill>
                          <a:effectLst/>
                        </a:rPr>
                        <a:t>定</a:t>
                      </a:r>
                      <a:r>
                        <a:rPr lang="en-US" sz="1400" kern="100">
                          <a:solidFill>
                            <a:schemeClr val="bg1"/>
                          </a:solidFill>
                          <a:effectLst/>
                        </a:rPr>
                        <a:t>  </a:t>
                      </a:r>
                      <a:r>
                        <a:rPr lang="zh-CN" sz="1400" kern="100">
                          <a:solidFill>
                            <a:schemeClr val="bg1"/>
                          </a:solidFill>
                          <a:effectLst/>
                        </a:rPr>
                        <a:t>量</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zh-CN" sz="1400" kern="100">
                          <a:solidFill>
                            <a:schemeClr val="bg1"/>
                          </a:solidFill>
                          <a:effectLst/>
                        </a:rPr>
                        <a:t>限</a:t>
                      </a:r>
                      <a:r>
                        <a:rPr lang="en-US" sz="1400" kern="100">
                          <a:solidFill>
                            <a:schemeClr val="bg1"/>
                          </a:solidFill>
                          <a:effectLst/>
                        </a:rPr>
                        <a:t>  </a:t>
                      </a:r>
                      <a:r>
                        <a:rPr lang="zh-CN" sz="1400" kern="100">
                          <a:solidFill>
                            <a:schemeClr val="bg1"/>
                          </a:solidFill>
                          <a:effectLst/>
                        </a:rPr>
                        <a:t>度</a:t>
                      </a:r>
                      <a:endParaRPr lang="zh-CN" sz="1400" kern="100">
                        <a:solidFill>
                          <a:schemeClr val="bg1"/>
                        </a:solidFill>
                        <a:effectLst/>
                        <a:latin typeface="宋体"/>
                        <a:cs typeface="Times New Roman"/>
                      </a:endParaRPr>
                    </a:p>
                  </a:txBody>
                  <a:tcPr marL="68580" marR="68580" marT="0" marB="0" anchor="ctr">
                    <a:solidFill>
                      <a:schemeClr val="accent5"/>
                    </a:solidFill>
                  </a:tcPr>
                </a:tc>
                <a:tc vMerge="1">
                  <a:txBody>
                    <a:bodyPr/>
                    <a:lstStyle/>
                    <a:p>
                      <a:endParaRPr lang="zh-CN" altLang="en-US"/>
                    </a:p>
                  </a:txBody>
                  <a:tcPr/>
                </a:tc>
                <a:tc vMerge="1">
                  <a:txBody>
                    <a:bodyPr/>
                    <a:lstStyle/>
                    <a:p>
                      <a:endParaRPr lang="zh-CN" altLang="en-US"/>
                    </a:p>
                  </a:txBody>
                  <a:tcPr/>
                </a:tc>
              </a:tr>
              <a:tr h="299800">
                <a:tc>
                  <a:txBody>
                    <a:bodyPr/>
                    <a:lstStyle/>
                    <a:p>
                      <a:pPr algn="just">
                        <a:lnSpc>
                          <a:spcPts val="1800"/>
                        </a:lnSpc>
                        <a:spcAft>
                          <a:spcPts val="0"/>
                        </a:spcAft>
                      </a:pPr>
                      <a:r>
                        <a:rPr lang="zh-CN" sz="1400" kern="100">
                          <a:solidFill>
                            <a:schemeClr val="bg1"/>
                          </a:solidFill>
                          <a:effectLst/>
                        </a:rPr>
                        <a:t>准确度</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algn="just">
                        <a:lnSpc>
                          <a:spcPts val="1800"/>
                        </a:lnSpc>
                        <a:spcAft>
                          <a:spcPts val="0"/>
                        </a:spcAft>
                      </a:pPr>
                      <a:r>
                        <a:rPr lang="zh-CN" sz="1400" kern="100">
                          <a:solidFill>
                            <a:schemeClr val="bg1"/>
                          </a:solidFill>
                          <a:effectLst/>
                        </a:rPr>
                        <a:t>精密度</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 </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 </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 </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 </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 </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indent="114300" algn="just">
                        <a:lnSpc>
                          <a:spcPts val="1800"/>
                        </a:lnSpc>
                        <a:spcAft>
                          <a:spcPts val="0"/>
                        </a:spcAft>
                      </a:pPr>
                      <a:r>
                        <a:rPr lang="zh-CN" sz="1400" kern="100">
                          <a:solidFill>
                            <a:schemeClr val="bg1"/>
                          </a:solidFill>
                          <a:effectLst/>
                        </a:rPr>
                        <a:t>重复性</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indent="114300" algn="just">
                        <a:lnSpc>
                          <a:spcPts val="1800"/>
                        </a:lnSpc>
                        <a:spcAft>
                          <a:spcPts val="0"/>
                        </a:spcAft>
                      </a:pPr>
                      <a:r>
                        <a:rPr lang="zh-CN" sz="1400" kern="100">
                          <a:solidFill>
                            <a:schemeClr val="bg1"/>
                          </a:solidFill>
                          <a:effectLst/>
                        </a:rPr>
                        <a:t>中间精密度</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r>
                        <a:rPr lang="zh-CN" sz="1400" kern="100" baseline="30000" dirty="0">
                          <a:solidFill>
                            <a:schemeClr val="bg1"/>
                          </a:solidFill>
                          <a:effectLst/>
                        </a:rPr>
                        <a:t>①</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r>
                        <a:rPr lang="zh-CN" sz="1400" kern="100" baseline="30000" dirty="0">
                          <a:solidFill>
                            <a:schemeClr val="bg1"/>
                          </a:solidFill>
                          <a:effectLst/>
                        </a:rPr>
                        <a:t>①</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algn="just">
                        <a:lnSpc>
                          <a:spcPts val="1800"/>
                        </a:lnSpc>
                        <a:spcAft>
                          <a:spcPts val="0"/>
                        </a:spcAft>
                      </a:pPr>
                      <a:r>
                        <a:rPr lang="zh-CN" sz="1400" kern="100">
                          <a:solidFill>
                            <a:schemeClr val="bg1"/>
                          </a:solidFill>
                          <a:effectLst/>
                        </a:rPr>
                        <a:t>专属性</a:t>
                      </a:r>
                      <a:r>
                        <a:rPr lang="zh-CN" sz="1400" kern="100" baseline="30000">
                          <a:solidFill>
                            <a:schemeClr val="bg1"/>
                          </a:solidFill>
                          <a:effectLst/>
                        </a:rPr>
                        <a:t>②</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algn="just">
                        <a:lnSpc>
                          <a:spcPts val="1800"/>
                        </a:lnSpc>
                        <a:spcAft>
                          <a:spcPts val="0"/>
                        </a:spcAft>
                      </a:pPr>
                      <a:r>
                        <a:rPr lang="zh-CN" sz="1400" kern="100">
                          <a:solidFill>
                            <a:schemeClr val="bg1"/>
                          </a:solidFill>
                          <a:effectLst/>
                        </a:rPr>
                        <a:t>检测限</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r>
                        <a:rPr lang="zh-CN" sz="1400" kern="100" baseline="30000" dirty="0">
                          <a:solidFill>
                            <a:schemeClr val="bg1"/>
                          </a:solidFill>
                          <a:effectLst/>
                        </a:rPr>
                        <a:t>③</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algn="just">
                        <a:lnSpc>
                          <a:spcPts val="1800"/>
                        </a:lnSpc>
                        <a:spcAft>
                          <a:spcPts val="0"/>
                        </a:spcAft>
                      </a:pPr>
                      <a:r>
                        <a:rPr lang="zh-CN" sz="1400" kern="100">
                          <a:solidFill>
                            <a:schemeClr val="bg1"/>
                          </a:solidFill>
                          <a:effectLst/>
                        </a:rPr>
                        <a:t>定量限</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algn="just">
                        <a:lnSpc>
                          <a:spcPts val="1800"/>
                        </a:lnSpc>
                        <a:spcAft>
                          <a:spcPts val="0"/>
                        </a:spcAft>
                      </a:pPr>
                      <a:r>
                        <a:rPr lang="zh-CN" sz="1400" kern="100">
                          <a:solidFill>
                            <a:schemeClr val="bg1"/>
                          </a:solidFill>
                          <a:effectLst/>
                        </a:rPr>
                        <a:t>线性</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algn="just">
                        <a:lnSpc>
                          <a:spcPts val="1800"/>
                        </a:lnSpc>
                        <a:spcAft>
                          <a:spcPts val="0"/>
                        </a:spcAft>
                      </a:pPr>
                      <a:r>
                        <a:rPr lang="zh-CN" sz="1400" kern="100">
                          <a:solidFill>
                            <a:schemeClr val="bg1"/>
                          </a:solidFill>
                          <a:effectLst/>
                        </a:rPr>
                        <a:t>范围</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r h="299800">
                <a:tc>
                  <a:txBody>
                    <a:bodyPr/>
                    <a:lstStyle/>
                    <a:p>
                      <a:pPr algn="just">
                        <a:lnSpc>
                          <a:spcPts val="1800"/>
                        </a:lnSpc>
                        <a:spcAft>
                          <a:spcPts val="0"/>
                        </a:spcAft>
                      </a:pPr>
                      <a:r>
                        <a:rPr lang="zh-CN" sz="1400" kern="100">
                          <a:solidFill>
                            <a:schemeClr val="bg1"/>
                          </a:solidFill>
                          <a:effectLst/>
                        </a:rPr>
                        <a:t>耐用性</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a:solidFill>
                            <a:schemeClr val="bg1"/>
                          </a:solidFill>
                          <a:effectLst/>
                        </a:rPr>
                        <a:t>+</a:t>
                      </a:r>
                      <a:endParaRPr lang="zh-CN" sz="1400" kern="10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chemeClr val="bg1"/>
                          </a:solidFill>
                          <a:effectLst/>
                        </a:rPr>
                        <a:t>+</a:t>
                      </a:r>
                      <a:endParaRPr lang="zh-CN" sz="1400" kern="100" dirty="0">
                        <a:solidFill>
                          <a:schemeClr val="bg1"/>
                        </a:solidFill>
                        <a:effectLst/>
                        <a:latin typeface="宋体"/>
                        <a:cs typeface="Times New Roman"/>
                      </a:endParaRPr>
                    </a:p>
                  </a:txBody>
                  <a:tcPr marL="68580" marR="68580" marT="0" marB="0" anchor="ctr">
                    <a:solidFill>
                      <a:schemeClr val="accent5"/>
                    </a:solidFill>
                  </a:tcPr>
                </a:tc>
                <a:tc>
                  <a:txBody>
                    <a:bodyPr/>
                    <a:lstStyle/>
                    <a:p>
                      <a:pPr algn="ctr">
                        <a:lnSpc>
                          <a:spcPts val="1800"/>
                        </a:lnSpc>
                        <a:spcAft>
                          <a:spcPts val="0"/>
                        </a:spcAft>
                      </a:pPr>
                      <a:r>
                        <a:rPr lang="en-US" sz="1400" kern="100" dirty="0">
                          <a:solidFill>
                            <a:srgbClr val="FF0000"/>
                          </a:solidFill>
                          <a:effectLst/>
                        </a:rPr>
                        <a:t>+</a:t>
                      </a:r>
                      <a:endParaRPr lang="zh-CN" sz="1400" kern="100" dirty="0">
                        <a:solidFill>
                          <a:srgbClr val="FF0000"/>
                        </a:solidFill>
                        <a:effectLst/>
                        <a:latin typeface="宋体"/>
                        <a:cs typeface="Times New Roman"/>
                      </a:endParaRPr>
                    </a:p>
                  </a:txBody>
                  <a:tcPr marL="68580" marR="68580" marT="0" marB="0">
                    <a:solidFill>
                      <a:schemeClr val="accent5"/>
                    </a:solidFill>
                  </a:tcPr>
                </a:tc>
              </a:tr>
            </a:tbl>
          </a:graphicData>
        </a:graphic>
      </p:graphicFrame>
      <p:sp>
        <p:nvSpPr>
          <p:cNvPr id="7" name="矩形 6"/>
          <p:cNvSpPr/>
          <p:nvPr/>
        </p:nvSpPr>
        <p:spPr>
          <a:xfrm>
            <a:off x="971600" y="5157192"/>
            <a:ext cx="6984776" cy="923330"/>
          </a:xfrm>
          <a:prstGeom prst="rect">
            <a:avLst/>
          </a:prstGeom>
        </p:spPr>
        <p:txBody>
          <a:bodyPr wrap="square">
            <a:spAutoFit/>
          </a:bodyPr>
          <a:lstStyle/>
          <a:p>
            <a:r>
              <a:rPr lang="zh-CN" altLang="en-US" dirty="0"/>
              <a:t>① 已有重现性验证，不需要验证中间精密度。</a:t>
            </a:r>
          </a:p>
          <a:p>
            <a:r>
              <a:rPr lang="zh-CN" altLang="en-US" dirty="0" smtClean="0"/>
              <a:t>② </a:t>
            </a:r>
            <a:r>
              <a:rPr lang="zh-CN" altLang="en-US" dirty="0"/>
              <a:t>如一种方法不够专属，可用其他分析方法予以补充。</a:t>
            </a:r>
          </a:p>
          <a:p>
            <a:r>
              <a:rPr lang="zh-CN" altLang="en-US" dirty="0" smtClean="0"/>
              <a:t>③ </a:t>
            </a:r>
            <a:r>
              <a:rPr lang="zh-CN" altLang="en-US" dirty="0"/>
              <a:t>视具体情况予以验证。</a:t>
            </a:r>
          </a:p>
        </p:txBody>
      </p:sp>
    </p:spTree>
    <p:extLst>
      <p:ext uri="{BB962C8B-B14F-4D97-AF65-F5344CB8AC3E}">
        <p14:creationId xmlns:p14="http://schemas.microsoft.com/office/powerpoint/2010/main" val="16477152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a:xfrm>
            <a:off x="467544" y="1484784"/>
            <a:ext cx="8229600" cy="4686320"/>
          </a:xfrm>
        </p:spPr>
        <p:txBody>
          <a:bodyPr>
            <a:noAutofit/>
          </a:bodyPr>
          <a:lstStyle/>
          <a:p>
            <a:pPr marL="0" indent="0">
              <a:lnSpc>
                <a:spcPts val="3000"/>
              </a:lnSpc>
              <a:buNone/>
            </a:pPr>
            <a:r>
              <a:rPr lang="zh-CN" altLang="en-US" sz="2800" dirty="0" smtClean="0">
                <a:latin typeface="Times New Roman" pitchFamily="18" charset="0"/>
                <a:cs typeface="Times New Roman" pitchFamily="18" charset="0"/>
              </a:rPr>
              <a:t>    一、准确度</a:t>
            </a:r>
            <a:r>
              <a:rPr lang="zh-CN" altLang="en-US" sz="2800" dirty="0">
                <a:latin typeface="Times New Roman" pitchFamily="18" charset="0"/>
                <a:cs typeface="Times New Roman" pitchFamily="18" charset="0"/>
              </a:rPr>
              <a:t>：方法测定的结果与真实值或参考值接近的程度，一般用回收率（％）表示</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3000"/>
              </a:lnSpc>
              <a:buNone/>
            </a:pPr>
            <a:r>
              <a:rPr lang="en-US" altLang="zh-CN" sz="2800" dirty="0" smtClean="0">
                <a:latin typeface="Times New Roman" pitchFamily="18" charset="0"/>
                <a:cs typeface="Times New Roman" pitchFamily="18" charset="0"/>
              </a:rPr>
              <a:t>    1</a:t>
            </a:r>
            <a:r>
              <a:rPr lang="zh-CN" altLang="en-US" sz="2800" dirty="0" smtClean="0">
                <a:latin typeface="Times New Roman" pitchFamily="18" charset="0"/>
                <a:cs typeface="Times New Roman" pitchFamily="18" charset="0"/>
              </a:rPr>
              <a:t>、含量测定</a:t>
            </a:r>
            <a:endParaRPr lang="en-US" altLang="zh-CN" sz="2800" dirty="0" smtClean="0">
              <a:latin typeface="Times New Roman" pitchFamily="18" charset="0"/>
              <a:cs typeface="Times New Roman" pitchFamily="18" charset="0"/>
            </a:endParaRPr>
          </a:p>
          <a:p>
            <a:pPr marL="0" indent="0">
              <a:lnSpc>
                <a:spcPts val="3000"/>
              </a:lnSpc>
              <a:buNone/>
            </a:pPr>
            <a:r>
              <a:rPr lang="en-US" altLang="zh-CN" sz="2800" dirty="0" smtClean="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原料药：①</a:t>
            </a:r>
            <a:r>
              <a:rPr lang="zh-CN" altLang="en-US" sz="2800" dirty="0" smtClean="0">
                <a:solidFill>
                  <a:srgbClr val="FF0000"/>
                </a:solidFill>
                <a:latin typeface="Times New Roman" pitchFamily="18" charset="0"/>
                <a:cs typeface="Times New Roman" pitchFamily="18" charset="0"/>
              </a:rPr>
              <a:t>对照品</a:t>
            </a:r>
            <a:endParaRPr lang="en-US" altLang="zh-CN" sz="2800" dirty="0" smtClean="0">
              <a:solidFill>
                <a:srgbClr val="FF0000"/>
              </a:solidFill>
              <a:latin typeface="Times New Roman" pitchFamily="18" charset="0"/>
              <a:cs typeface="Times New Roman" pitchFamily="18" charset="0"/>
            </a:endParaRPr>
          </a:p>
          <a:p>
            <a:pPr marL="0" indent="0">
              <a:lnSpc>
                <a:spcPts val="3000"/>
              </a:lnSpc>
              <a:buNone/>
            </a:pPr>
            <a:r>
              <a:rPr lang="en-US" altLang="zh-CN" sz="2800" dirty="0" smtClean="0">
                <a:latin typeface="Times New Roman" pitchFamily="18" charset="0"/>
                <a:cs typeface="Times New Roman" pitchFamily="18" charset="0"/>
              </a:rPr>
              <a:t>                    ②</a:t>
            </a:r>
            <a:r>
              <a:rPr lang="zh-CN" altLang="en-US" sz="2800" dirty="0" smtClean="0">
                <a:latin typeface="Times New Roman" pitchFamily="18" charset="0"/>
                <a:cs typeface="Times New Roman" pitchFamily="18" charset="0"/>
              </a:rPr>
              <a:t>与另一已知准确度的方法比较。</a:t>
            </a:r>
            <a:endParaRPr lang="en-US" altLang="zh-CN" sz="2800" dirty="0" smtClean="0">
              <a:latin typeface="Times New Roman" pitchFamily="18" charset="0"/>
              <a:cs typeface="Times New Roman" pitchFamily="18" charset="0"/>
            </a:endParaRPr>
          </a:p>
          <a:p>
            <a:pPr marL="0" indent="0">
              <a:lnSpc>
                <a:spcPts val="3000"/>
              </a:lnSpc>
              <a:buNone/>
            </a:pPr>
            <a:r>
              <a:rPr lang="en-US" altLang="zh-CN" sz="2800" dirty="0">
                <a:latin typeface="Times New Roman" pitchFamily="18" charset="0"/>
                <a:cs typeface="Times New Roman" pitchFamily="18" charset="0"/>
              </a:rPr>
              <a:t> </a:t>
            </a:r>
            <a:r>
              <a:rPr lang="en-US" altLang="zh-CN" sz="2800" dirty="0" smtClean="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制剂： ①处方量空白辅料中添加</a:t>
            </a:r>
            <a:r>
              <a:rPr lang="zh-CN" altLang="en-US" sz="2800" dirty="0" smtClean="0">
                <a:solidFill>
                  <a:srgbClr val="FF0000"/>
                </a:solidFill>
                <a:latin typeface="Times New Roman" pitchFamily="18" charset="0"/>
                <a:cs typeface="Times New Roman" pitchFamily="18" charset="0"/>
              </a:rPr>
              <a:t>对照品</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3000"/>
              </a:lnSpc>
              <a:buNone/>
            </a:pPr>
            <a:r>
              <a:rPr lang="en-US" altLang="zh-CN" sz="2800" dirty="0">
                <a:latin typeface="Times New Roman" pitchFamily="18" charset="0"/>
                <a:cs typeface="Times New Roman" pitchFamily="18" charset="0"/>
              </a:rPr>
              <a:t> </a:t>
            </a:r>
            <a:r>
              <a:rPr lang="en-US" altLang="zh-CN" sz="2800" dirty="0" smtClean="0">
                <a:latin typeface="Times New Roman" pitchFamily="18" charset="0"/>
                <a:cs typeface="Times New Roman" pitchFamily="18" charset="0"/>
              </a:rPr>
              <a:t>                ②</a:t>
            </a:r>
            <a:r>
              <a:rPr lang="zh-CN" altLang="en-US" sz="2800" dirty="0" smtClean="0">
                <a:latin typeface="Times New Roman" pitchFamily="18" charset="0"/>
                <a:cs typeface="Times New Roman" pitchFamily="18" charset="0"/>
              </a:rPr>
              <a:t>制剂中添加</a:t>
            </a:r>
            <a:r>
              <a:rPr lang="zh-CN" altLang="en-US" sz="2800" dirty="0" smtClean="0">
                <a:solidFill>
                  <a:srgbClr val="FF0000"/>
                </a:solidFill>
                <a:latin typeface="Times New Roman" pitchFamily="18" charset="0"/>
                <a:cs typeface="Times New Roman" pitchFamily="18" charset="0"/>
              </a:rPr>
              <a:t>对照品</a:t>
            </a:r>
            <a:endParaRPr lang="en-US" altLang="zh-CN" sz="2800" dirty="0" smtClean="0">
              <a:solidFill>
                <a:srgbClr val="FF0000"/>
              </a:solidFill>
              <a:latin typeface="Times New Roman" pitchFamily="18" charset="0"/>
              <a:cs typeface="Times New Roman" pitchFamily="18" charset="0"/>
            </a:endParaRPr>
          </a:p>
          <a:p>
            <a:pPr marL="0" indent="0">
              <a:lnSpc>
                <a:spcPts val="3000"/>
              </a:lnSpc>
              <a:buNone/>
            </a:pPr>
            <a:r>
              <a:rPr lang="en-US" altLang="zh-CN" sz="2800" dirty="0">
                <a:latin typeface="Times New Roman" pitchFamily="18" charset="0"/>
                <a:cs typeface="Times New Roman" pitchFamily="18" charset="0"/>
              </a:rPr>
              <a:t> </a:t>
            </a:r>
            <a:r>
              <a:rPr lang="en-US" altLang="zh-CN" sz="2800" dirty="0" smtClean="0">
                <a:latin typeface="Times New Roman" pitchFamily="18" charset="0"/>
                <a:cs typeface="Times New Roman" pitchFamily="18" charset="0"/>
              </a:rPr>
              <a:t>                ③</a:t>
            </a:r>
            <a:r>
              <a:rPr lang="zh-CN" altLang="en-US" sz="2800" dirty="0" smtClean="0">
                <a:latin typeface="Times New Roman" pitchFamily="18" charset="0"/>
                <a:cs typeface="Times New Roman" pitchFamily="18" charset="0"/>
              </a:rPr>
              <a:t>与另</a:t>
            </a:r>
            <a:r>
              <a:rPr lang="zh-CN" altLang="en-US" sz="2800" dirty="0">
                <a:latin typeface="Times New Roman" pitchFamily="18" charset="0"/>
                <a:cs typeface="Times New Roman" pitchFamily="18" charset="0"/>
              </a:rPr>
              <a:t>一已知准确度的方法</a:t>
            </a:r>
            <a:r>
              <a:rPr lang="zh-CN" altLang="en-US" sz="2800" dirty="0" smtClean="0">
                <a:latin typeface="Times New Roman" pitchFamily="18" charset="0"/>
                <a:cs typeface="Times New Roman" pitchFamily="18" charset="0"/>
              </a:rPr>
              <a:t>比较</a:t>
            </a:r>
            <a:endParaRPr lang="en-US" altLang="zh-CN" sz="2800" dirty="0" smtClean="0">
              <a:latin typeface="Times New Roman" pitchFamily="18" charset="0"/>
              <a:cs typeface="Times New Roman" pitchFamily="18" charset="0"/>
            </a:endParaRPr>
          </a:p>
          <a:p>
            <a:pPr marL="0" indent="0">
              <a:lnSpc>
                <a:spcPts val="3000"/>
              </a:lnSpc>
              <a:buNone/>
            </a:pPr>
            <a:r>
              <a:rPr lang="zh-CN" altLang="en-US" sz="2800" dirty="0" smtClean="0">
                <a:latin typeface="Times New Roman" pitchFamily="18" charset="0"/>
                <a:cs typeface="Times New Roman" pitchFamily="18" charset="0"/>
              </a:rPr>
              <a:t>    准确度</a:t>
            </a:r>
            <a:r>
              <a:rPr lang="zh-CN" altLang="en-US" sz="2800" dirty="0">
                <a:latin typeface="Times New Roman" pitchFamily="18" charset="0"/>
                <a:cs typeface="Times New Roman" pitchFamily="18" charset="0"/>
              </a:rPr>
              <a:t>也可由所测定的精密度、线性和专属性推算出来。</a:t>
            </a:r>
          </a:p>
        </p:txBody>
      </p:sp>
    </p:spTree>
    <p:extLst>
      <p:ext uri="{BB962C8B-B14F-4D97-AF65-F5344CB8AC3E}">
        <p14:creationId xmlns:p14="http://schemas.microsoft.com/office/powerpoint/2010/main" val="4005379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normAutofit/>
          </a:bodyPr>
          <a:lstStyle/>
          <a:p>
            <a:pPr marL="0" indent="0">
              <a:lnSpc>
                <a:spcPts val="4600"/>
              </a:lnSpc>
              <a:buNone/>
            </a:pPr>
            <a:r>
              <a:rPr lang="en-US" altLang="zh-CN" sz="2800" dirty="0" smtClean="0"/>
              <a:t>  2</a:t>
            </a:r>
            <a:r>
              <a:rPr lang="zh-CN" altLang="en-US" sz="2800" dirty="0" smtClean="0"/>
              <a:t>、杂质定量测定</a:t>
            </a:r>
            <a:endParaRPr lang="en-US" altLang="zh-CN" sz="2800" dirty="0" smtClean="0"/>
          </a:p>
          <a:p>
            <a:pPr marL="0" indent="0">
              <a:lnSpc>
                <a:spcPts val="4600"/>
              </a:lnSpc>
              <a:buNone/>
            </a:pPr>
            <a:r>
              <a:rPr lang="en-US" altLang="zh-CN" sz="2800" dirty="0"/>
              <a:t> </a:t>
            </a:r>
            <a:r>
              <a:rPr lang="en-US" altLang="zh-CN" sz="2800" dirty="0" smtClean="0"/>
              <a:t>    ① </a:t>
            </a:r>
            <a:r>
              <a:rPr lang="zh-CN" altLang="en-US" sz="2800" dirty="0" smtClean="0"/>
              <a:t>原料药中添加已知杂质；</a:t>
            </a:r>
            <a:endParaRPr lang="en-US" altLang="zh-CN" sz="2800" dirty="0" smtClean="0"/>
          </a:p>
          <a:p>
            <a:pPr marL="0" indent="0">
              <a:lnSpc>
                <a:spcPts val="4600"/>
              </a:lnSpc>
              <a:buNone/>
            </a:pPr>
            <a:r>
              <a:rPr lang="en-US" altLang="zh-CN" sz="2800" dirty="0"/>
              <a:t> </a:t>
            </a:r>
            <a:r>
              <a:rPr lang="en-US" altLang="zh-CN" sz="2800" dirty="0" smtClean="0"/>
              <a:t>    ② </a:t>
            </a:r>
            <a:r>
              <a:rPr lang="zh-CN" altLang="en-US" sz="2800" dirty="0" smtClean="0"/>
              <a:t>制剂处方量空白辅料中添加已知杂质；</a:t>
            </a:r>
            <a:endParaRPr lang="en-US" altLang="zh-CN" sz="2800" dirty="0" smtClean="0"/>
          </a:p>
          <a:p>
            <a:pPr marL="0" indent="0">
              <a:lnSpc>
                <a:spcPts val="4600"/>
              </a:lnSpc>
              <a:buNone/>
            </a:pPr>
            <a:r>
              <a:rPr lang="en-US" altLang="zh-CN" sz="2800" dirty="0"/>
              <a:t> </a:t>
            </a:r>
            <a:r>
              <a:rPr lang="en-US" altLang="zh-CN" sz="2800" dirty="0" smtClean="0"/>
              <a:t>    ③ </a:t>
            </a:r>
            <a:r>
              <a:rPr lang="zh-CN" altLang="en-US" sz="2800" dirty="0" smtClean="0"/>
              <a:t>与另一成熟方法比较；</a:t>
            </a:r>
            <a:endParaRPr lang="en-US" altLang="zh-CN" sz="2800" dirty="0" smtClean="0"/>
          </a:p>
          <a:p>
            <a:pPr marL="0" indent="0">
              <a:lnSpc>
                <a:spcPts val="4600"/>
              </a:lnSpc>
              <a:buNone/>
            </a:pPr>
            <a:r>
              <a:rPr lang="en-US" altLang="zh-CN" sz="2800" dirty="0"/>
              <a:t> </a:t>
            </a:r>
            <a:r>
              <a:rPr lang="en-US" altLang="zh-CN" sz="2800" dirty="0" smtClean="0"/>
              <a:t>    ④ </a:t>
            </a:r>
            <a:r>
              <a:rPr lang="zh-CN" altLang="en-US" sz="2800" dirty="0" smtClean="0">
                <a:solidFill>
                  <a:srgbClr val="FF0000"/>
                </a:solidFill>
              </a:rPr>
              <a:t>不加校正因子的主成分自身对照法计算</a:t>
            </a:r>
            <a:r>
              <a:rPr lang="zh-CN" altLang="en-US" sz="2800" dirty="0" smtClean="0"/>
              <a:t>。</a:t>
            </a:r>
            <a:endParaRPr lang="en-US" altLang="zh-CN" sz="2800" dirty="0" smtClean="0"/>
          </a:p>
        </p:txBody>
      </p:sp>
    </p:spTree>
    <p:extLst>
      <p:ext uri="{BB962C8B-B14F-4D97-AF65-F5344CB8AC3E}">
        <p14:creationId xmlns:p14="http://schemas.microsoft.com/office/powerpoint/2010/main" val="23611726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normAutofit fontScale="77500" lnSpcReduction="20000"/>
          </a:bodyPr>
          <a:lstStyle/>
          <a:p>
            <a:pPr marL="0" indent="0">
              <a:lnSpc>
                <a:spcPts val="3600"/>
              </a:lnSpc>
              <a:buNone/>
            </a:pPr>
            <a:r>
              <a:rPr lang="en-US" altLang="zh-CN" sz="3000" dirty="0" smtClean="0">
                <a:solidFill>
                  <a:srgbClr val="FF0000"/>
                </a:solidFill>
                <a:latin typeface="Times New Roman" pitchFamily="18" charset="0"/>
                <a:cs typeface="Times New Roman" pitchFamily="18" charset="0"/>
              </a:rPr>
              <a:t>3</a:t>
            </a:r>
            <a:r>
              <a:rPr lang="zh-CN" altLang="en-US" sz="3000" dirty="0" smtClean="0">
                <a:solidFill>
                  <a:srgbClr val="FF0000"/>
                </a:solidFill>
                <a:latin typeface="Times New Roman" pitchFamily="18" charset="0"/>
                <a:cs typeface="Times New Roman" pitchFamily="18" charset="0"/>
              </a:rPr>
              <a:t>、校正因子</a:t>
            </a:r>
            <a:r>
              <a:rPr lang="zh-CN" altLang="en-US" sz="3000" dirty="0">
                <a:latin typeface="华文楷体" pitchFamily="2" charset="-122"/>
                <a:ea typeface="华文楷体" pitchFamily="2" charset="-122"/>
                <a:cs typeface="Times New Roman" pitchFamily="18" charset="0"/>
              </a:rPr>
              <a:t>（</a:t>
            </a:r>
            <a:r>
              <a:rPr lang="en-US" altLang="zh-CN" sz="3000" dirty="0">
                <a:latin typeface="华文楷体" pitchFamily="2" charset="-122"/>
                <a:ea typeface="华文楷体" pitchFamily="2" charset="-122"/>
                <a:cs typeface="Times New Roman" pitchFamily="18" charset="0"/>
              </a:rPr>
              <a:t>10</a:t>
            </a:r>
            <a:r>
              <a:rPr lang="zh-CN" altLang="en-US" sz="3000" dirty="0" smtClean="0">
                <a:latin typeface="华文楷体" pitchFamily="2" charset="-122"/>
                <a:ea typeface="华文楷体" pitchFamily="2" charset="-122"/>
                <a:cs typeface="Times New Roman" pitchFamily="18" charset="0"/>
              </a:rPr>
              <a:t>版为</a:t>
            </a:r>
            <a:r>
              <a:rPr lang="zh-CN" altLang="en-US" sz="3000" dirty="0">
                <a:latin typeface="华文楷体" pitchFamily="2" charset="-122"/>
                <a:ea typeface="华文楷体" pitchFamily="2" charset="-122"/>
                <a:cs typeface="Times New Roman" pitchFamily="18" charset="0"/>
              </a:rPr>
              <a:t>响应因子</a:t>
            </a:r>
            <a:r>
              <a:rPr lang="zh-CN" altLang="en-US" sz="3000" dirty="0" smtClean="0">
                <a:latin typeface="华文楷体" pitchFamily="2" charset="-122"/>
                <a:ea typeface="华文楷体" pitchFamily="2" charset="-122"/>
                <a:cs typeface="Times New Roman" pitchFamily="18" charset="0"/>
              </a:rPr>
              <a:t>）</a:t>
            </a:r>
            <a:r>
              <a:rPr lang="zh-CN" altLang="en-US" sz="3000" dirty="0" smtClean="0">
                <a:solidFill>
                  <a:srgbClr val="FF0000"/>
                </a:solidFill>
                <a:latin typeface="Times New Roman" pitchFamily="18" charset="0"/>
                <a:cs typeface="Times New Roman" pitchFamily="18" charset="0"/>
              </a:rPr>
              <a:t>的准确度</a:t>
            </a:r>
            <a:endParaRPr lang="en-US" altLang="zh-CN" sz="3000" dirty="0" smtClean="0">
              <a:solidFill>
                <a:srgbClr val="FF0000"/>
              </a:solidFill>
              <a:latin typeface="Times New Roman" pitchFamily="18" charset="0"/>
              <a:cs typeface="Times New Roman" pitchFamily="18" charset="0"/>
            </a:endParaRPr>
          </a:p>
          <a:p>
            <a:pPr marL="0" indent="0">
              <a:lnSpc>
                <a:spcPts val="3600"/>
              </a:lnSpc>
              <a:buNone/>
            </a:pPr>
            <a:r>
              <a:rPr lang="zh-CN" altLang="en-US" sz="3000" dirty="0" smtClean="0">
                <a:solidFill>
                  <a:srgbClr val="FF0000"/>
                </a:solidFill>
                <a:latin typeface="Times New Roman" pitchFamily="18" charset="0"/>
                <a:cs typeface="Times New Roman" pitchFamily="18" charset="0"/>
              </a:rPr>
              <a:t>     绝对</a:t>
            </a:r>
            <a:r>
              <a:rPr lang="zh-CN" altLang="en-US" sz="3000" dirty="0">
                <a:solidFill>
                  <a:srgbClr val="FF0000"/>
                </a:solidFill>
                <a:latin typeface="Times New Roman" pitchFamily="18" charset="0"/>
                <a:cs typeface="Times New Roman" pitchFamily="18" charset="0"/>
              </a:rPr>
              <a:t>（或定量）校正因子是指单位面积的色谱峰代表的待测物质的量。待测物质与所选定的参照物质的绝对校正因子之比，即为相对校正因子</a:t>
            </a:r>
            <a:r>
              <a:rPr lang="zh-CN" altLang="en-US" sz="3000" dirty="0" smtClean="0">
                <a:solidFill>
                  <a:srgbClr val="FF0000"/>
                </a:solidFill>
                <a:latin typeface="Times New Roman" pitchFamily="18" charset="0"/>
                <a:cs typeface="Times New Roman" pitchFamily="18" charset="0"/>
              </a:rPr>
              <a:t>。</a:t>
            </a:r>
            <a:endParaRPr lang="en-US" altLang="zh-CN" sz="3000" dirty="0" smtClean="0">
              <a:solidFill>
                <a:srgbClr val="FF0000"/>
              </a:solidFill>
              <a:latin typeface="Times New Roman" pitchFamily="18" charset="0"/>
              <a:cs typeface="Times New Roman" pitchFamily="18" charset="0"/>
            </a:endParaRPr>
          </a:p>
          <a:p>
            <a:pPr marL="0" indent="0">
              <a:lnSpc>
                <a:spcPts val="3600"/>
              </a:lnSpc>
              <a:buNone/>
            </a:pPr>
            <a:r>
              <a:rPr lang="zh-CN" altLang="en-US" sz="3000" dirty="0" smtClean="0">
                <a:solidFill>
                  <a:srgbClr val="FF0000"/>
                </a:solidFill>
                <a:latin typeface="Times New Roman" pitchFamily="18" charset="0"/>
                <a:cs typeface="Times New Roman" pitchFamily="18" charset="0"/>
              </a:rPr>
              <a:t>    相对</a:t>
            </a:r>
            <a:r>
              <a:rPr lang="zh-CN" altLang="en-US" sz="3000" dirty="0">
                <a:solidFill>
                  <a:srgbClr val="FF0000"/>
                </a:solidFill>
                <a:latin typeface="Times New Roman" pitchFamily="18" charset="0"/>
                <a:cs typeface="Times New Roman" pitchFamily="18" charset="0"/>
              </a:rPr>
              <a:t>校正因子可采用替代物（对照品）和被替代物（待测物）标准曲线斜率比值进行比较获得；采用紫外吸收检测器时，可将替代物（对照品）和被替代物（待测物）在规定波长和溶剂条件下的吸收系数比值进行比较，计算获得。</a:t>
            </a:r>
            <a:endParaRPr lang="en-US" altLang="zh-CN" sz="3000" dirty="0">
              <a:solidFill>
                <a:srgbClr val="FF0000"/>
              </a:solidFill>
              <a:latin typeface="Times New Roman" pitchFamily="18" charset="0"/>
              <a:cs typeface="Times New Roman" pitchFamily="18" charset="0"/>
            </a:endParaRPr>
          </a:p>
          <a:p>
            <a:pPr marL="0" indent="0">
              <a:lnSpc>
                <a:spcPts val="3600"/>
              </a:lnSpc>
              <a:buNone/>
            </a:pPr>
            <a:r>
              <a:rPr lang="zh-CN" altLang="en-US" sz="3000" dirty="0" smtClean="0">
                <a:solidFill>
                  <a:srgbClr val="FF0000"/>
                </a:solidFill>
                <a:latin typeface="华文楷体" pitchFamily="2" charset="-122"/>
                <a:ea typeface="华文楷体" pitchFamily="2" charset="-122"/>
                <a:cs typeface="Times New Roman" pitchFamily="18" charset="0"/>
              </a:rPr>
              <a:t>    </a:t>
            </a:r>
            <a:endParaRPr lang="zh-CN" altLang="en-US" dirty="0"/>
          </a:p>
        </p:txBody>
      </p:sp>
    </p:spTree>
    <p:extLst>
      <p:ext uri="{BB962C8B-B14F-4D97-AF65-F5344CB8AC3E}">
        <p14:creationId xmlns:p14="http://schemas.microsoft.com/office/powerpoint/2010/main" val="23371745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normAutofit/>
          </a:bodyPr>
          <a:lstStyle/>
          <a:p>
            <a:pPr marL="0" indent="0">
              <a:lnSpc>
                <a:spcPts val="3600"/>
              </a:lnSpc>
              <a:buNone/>
            </a:pPr>
            <a:r>
              <a:rPr lang="en-US" altLang="zh-CN" sz="2800" dirty="0" smtClean="0">
                <a:latin typeface="Times New Roman" pitchFamily="18" charset="0"/>
                <a:cs typeface="Times New Roman" pitchFamily="18" charset="0"/>
              </a:rPr>
              <a:t>4</a:t>
            </a:r>
            <a:r>
              <a:rPr lang="zh-CN" altLang="en-US" sz="2800" dirty="0" smtClean="0">
                <a:latin typeface="Times New Roman" pitchFamily="18" charset="0"/>
                <a:cs typeface="Times New Roman" pitchFamily="18" charset="0"/>
              </a:rPr>
              <a:t>、数据要求</a:t>
            </a:r>
            <a:endParaRPr lang="en-US" altLang="zh-CN" sz="2800" dirty="0" smtClean="0">
              <a:latin typeface="Times New Roman" pitchFamily="18" charset="0"/>
              <a:cs typeface="Times New Roman" pitchFamily="18" charset="0"/>
            </a:endParaRPr>
          </a:p>
          <a:p>
            <a:pPr marL="0" indent="0">
              <a:lnSpc>
                <a:spcPts val="3600"/>
              </a:lnSpc>
              <a:buNone/>
            </a:pPr>
            <a:r>
              <a:rPr lang="en-US" altLang="zh-CN" sz="2800" dirty="0" smtClean="0">
                <a:latin typeface="Times New Roman" pitchFamily="18" charset="0"/>
                <a:cs typeface="Times New Roman" pitchFamily="18" charset="0"/>
              </a:rPr>
              <a:t>    </a:t>
            </a:r>
            <a:r>
              <a:rPr lang="zh-CN" altLang="zh-CN" sz="2800" dirty="0" smtClean="0">
                <a:latin typeface="Times New Roman" pitchFamily="18" charset="0"/>
                <a:cs typeface="Times New Roman" pitchFamily="18" charset="0"/>
              </a:rPr>
              <a:t>①</a:t>
            </a:r>
            <a:r>
              <a:rPr lang="zh-CN" altLang="en-US" sz="2800" dirty="0">
                <a:solidFill>
                  <a:srgbClr val="FF0000"/>
                </a:solidFill>
                <a:latin typeface="Times New Roman" pitchFamily="18" charset="0"/>
                <a:cs typeface="Times New Roman" pitchFamily="18" charset="0"/>
              </a:rPr>
              <a:t>同一浓度（相当于</a:t>
            </a:r>
            <a:r>
              <a:rPr lang="en-US" altLang="zh-CN" sz="2800" dirty="0">
                <a:solidFill>
                  <a:srgbClr val="FF0000"/>
                </a:solidFill>
                <a:latin typeface="Times New Roman" pitchFamily="18" charset="0"/>
                <a:cs typeface="Times New Roman" pitchFamily="18" charset="0"/>
              </a:rPr>
              <a:t>100%</a:t>
            </a:r>
            <a:r>
              <a:rPr lang="zh-CN" altLang="en-US" sz="2800" dirty="0">
                <a:solidFill>
                  <a:srgbClr val="FF0000"/>
                </a:solidFill>
                <a:latin typeface="Times New Roman" pitchFamily="18" charset="0"/>
                <a:cs typeface="Times New Roman" pitchFamily="18" charset="0"/>
              </a:rPr>
              <a:t>浓度水平</a:t>
            </a:r>
            <a:r>
              <a:rPr lang="zh-CN" altLang="en-US" sz="2800" dirty="0" smtClean="0">
                <a:solidFill>
                  <a:srgbClr val="FF0000"/>
                </a:solidFill>
                <a:latin typeface="Times New Roman" pitchFamily="18" charset="0"/>
                <a:cs typeface="Times New Roman" pitchFamily="18" charset="0"/>
              </a:rPr>
              <a:t>），至少测定</a:t>
            </a:r>
            <a:r>
              <a:rPr lang="en-US" altLang="zh-CN" sz="2800" dirty="0" smtClean="0">
                <a:solidFill>
                  <a:srgbClr val="FF0000"/>
                </a:solidFill>
                <a:latin typeface="Times New Roman" pitchFamily="18" charset="0"/>
                <a:cs typeface="Times New Roman" pitchFamily="18" charset="0"/>
              </a:rPr>
              <a:t>6</a:t>
            </a:r>
            <a:r>
              <a:rPr lang="zh-CN" altLang="en-US" sz="2800" dirty="0" smtClean="0">
                <a:solidFill>
                  <a:srgbClr val="FF0000"/>
                </a:solidFill>
                <a:latin typeface="Times New Roman" pitchFamily="18" charset="0"/>
                <a:cs typeface="Times New Roman" pitchFamily="18" charset="0"/>
              </a:rPr>
              <a:t>份。</a:t>
            </a:r>
            <a:endParaRPr lang="en-US" altLang="zh-CN" sz="2800" dirty="0" smtClean="0">
              <a:solidFill>
                <a:srgbClr val="FF0000"/>
              </a:solidFill>
              <a:latin typeface="Times New Roman" pitchFamily="18" charset="0"/>
              <a:cs typeface="Times New Roman" pitchFamily="18" charset="0"/>
            </a:endParaRPr>
          </a:p>
          <a:p>
            <a:pPr marL="0" indent="0">
              <a:lnSpc>
                <a:spcPts val="3600"/>
              </a:lnSpc>
              <a:buNone/>
            </a:pPr>
            <a:r>
              <a:rPr lang="en-US" altLang="zh-CN" sz="2800" dirty="0" smtClean="0">
                <a:latin typeface="Times New Roman" pitchFamily="18" charset="0"/>
                <a:cs typeface="Times New Roman" pitchFamily="18" charset="0"/>
              </a:rPr>
              <a:t>    </a:t>
            </a:r>
            <a:r>
              <a:rPr lang="zh-CN" altLang="zh-CN" sz="2800" dirty="0" smtClean="0">
                <a:latin typeface="Times New Roman" pitchFamily="18" charset="0"/>
                <a:cs typeface="Times New Roman" pitchFamily="18" charset="0"/>
              </a:rPr>
              <a:t>②</a:t>
            </a:r>
            <a:r>
              <a:rPr lang="en-US" altLang="zh-CN" sz="2800" dirty="0" smtClean="0">
                <a:latin typeface="Times New Roman" pitchFamily="18" charset="0"/>
                <a:cs typeface="Times New Roman" pitchFamily="18" charset="0"/>
              </a:rPr>
              <a:t>3</a:t>
            </a:r>
            <a:r>
              <a:rPr lang="zh-CN" altLang="en-US" sz="2800" dirty="0" smtClean="0">
                <a:latin typeface="Times New Roman" pitchFamily="18" charset="0"/>
                <a:cs typeface="Times New Roman" pitchFamily="18" charset="0"/>
              </a:rPr>
              <a:t>种不同浓度（</a:t>
            </a:r>
            <a:r>
              <a:rPr lang="en-US" altLang="zh-CN" sz="2800" dirty="0" smtClean="0">
                <a:solidFill>
                  <a:srgbClr val="FF0000"/>
                </a:solidFill>
                <a:latin typeface="Times New Roman" pitchFamily="18" charset="0"/>
                <a:cs typeface="Times New Roman" pitchFamily="18" charset="0"/>
              </a:rPr>
              <a:t>1.2﹕1</a:t>
            </a:r>
            <a:r>
              <a:rPr lang="zh-CN" altLang="en-US" sz="2800" dirty="0" smtClean="0">
                <a:solidFill>
                  <a:srgbClr val="FF0000"/>
                </a:solidFill>
                <a:latin typeface="Times New Roman" pitchFamily="18" charset="0"/>
                <a:cs typeface="Times New Roman" pitchFamily="18" charset="0"/>
              </a:rPr>
              <a:t>、</a:t>
            </a:r>
            <a:r>
              <a:rPr lang="en-US" altLang="zh-CN" sz="2800" dirty="0" smtClean="0">
                <a:solidFill>
                  <a:srgbClr val="FF0000"/>
                </a:solidFill>
                <a:latin typeface="Times New Roman" pitchFamily="18" charset="0"/>
                <a:cs typeface="Times New Roman" pitchFamily="18" charset="0"/>
              </a:rPr>
              <a:t>1﹕1</a:t>
            </a:r>
            <a:r>
              <a:rPr lang="zh-CN" altLang="en-US" sz="2800" dirty="0" smtClean="0">
                <a:solidFill>
                  <a:srgbClr val="FF0000"/>
                </a:solidFill>
                <a:latin typeface="Times New Roman" pitchFamily="18" charset="0"/>
                <a:cs typeface="Times New Roman" pitchFamily="18" charset="0"/>
              </a:rPr>
              <a:t>、</a:t>
            </a:r>
            <a:r>
              <a:rPr lang="en-US" altLang="zh-CN" sz="2800" dirty="0" smtClean="0">
                <a:solidFill>
                  <a:srgbClr val="FF0000"/>
                </a:solidFill>
                <a:latin typeface="Times New Roman" pitchFamily="18" charset="0"/>
                <a:cs typeface="Times New Roman" pitchFamily="18" charset="0"/>
              </a:rPr>
              <a:t>0.8﹕1</a:t>
            </a:r>
            <a:r>
              <a:rPr lang="zh-CN" altLang="en-US" sz="2800" dirty="0">
                <a:solidFill>
                  <a:srgbClr val="FF0000"/>
                </a:solidFill>
                <a:latin typeface="Times New Roman" pitchFamily="18" charset="0"/>
                <a:cs typeface="Times New Roman" pitchFamily="18" charset="0"/>
              </a:rPr>
              <a:t>左右</a:t>
            </a:r>
            <a:r>
              <a:rPr lang="zh-CN" altLang="en-US" sz="2800" dirty="0">
                <a:latin typeface="Times New Roman" pitchFamily="18" charset="0"/>
                <a:cs typeface="Times New Roman" pitchFamily="18" charset="0"/>
              </a:rPr>
              <a:t>），</a:t>
            </a:r>
            <a:r>
              <a:rPr lang="zh-CN" altLang="en-US" sz="2800" dirty="0" smtClean="0">
                <a:latin typeface="Times New Roman" pitchFamily="18" charset="0"/>
                <a:cs typeface="Times New Roman" pitchFamily="18" charset="0"/>
              </a:rPr>
              <a:t>每种</a:t>
            </a:r>
            <a:r>
              <a:rPr lang="en-US" altLang="zh-CN" sz="2800" dirty="0" smtClean="0">
                <a:latin typeface="Times New Roman" pitchFamily="18" charset="0"/>
                <a:cs typeface="Times New Roman" pitchFamily="18" charset="0"/>
              </a:rPr>
              <a:t>3</a:t>
            </a:r>
            <a:r>
              <a:rPr lang="zh-CN" altLang="en-US" sz="2800" dirty="0" smtClean="0">
                <a:latin typeface="Times New Roman" pitchFamily="18" charset="0"/>
                <a:cs typeface="Times New Roman" pitchFamily="18" charset="0"/>
              </a:rPr>
              <a:t>份测定。</a:t>
            </a:r>
            <a:endParaRPr lang="en-US" altLang="zh-CN" sz="2800" dirty="0" smtClean="0">
              <a:latin typeface="Times New Roman" pitchFamily="18" charset="0"/>
              <a:cs typeface="Times New Roman" pitchFamily="18" charset="0"/>
            </a:endParaRPr>
          </a:p>
          <a:p>
            <a:pPr marL="0" indent="0">
              <a:lnSpc>
                <a:spcPts val="3600"/>
              </a:lnSpc>
              <a:buNone/>
            </a:pPr>
            <a:r>
              <a:rPr lang="zh-CN" altLang="en-US" sz="2800" dirty="0" smtClean="0">
                <a:latin typeface="Times New Roman" pitchFamily="18" charset="0"/>
                <a:cs typeface="Times New Roman" pitchFamily="18" charset="0"/>
              </a:rPr>
              <a:t>   应</a:t>
            </a:r>
            <a:r>
              <a:rPr lang="zh-CN" altLang="en-US" sz="2800" dirty="0">
                <a:latin typeface="Times New Roman" pitchFamily="18" charset="0"/>
                <a:cs typeface="Times New Roman" pitchFamily="18" charset="0"/>
              </a:rPr>
              <a:t>报告测定方法、测定结果和</a:t>
            </a:r>
            <a:r>
              <a:rPr lang="en-US" altLang="zh-CN" sz="2800" dirty="0">
                <a:latin typeface="Times New Roman" pitchFamily="18" charset="0"/>
                <a:cs typeface="Times New Roman" pitchFamily="18" charset="0"/>
              </a:rPr>
              <a:t>RSD%</a:t>
            </a:r>
            <a:r>
              <a:rPr lang="zh-CN" altLang="en-US" sz="2800" dirty="0">
                <a:latin typeface="Times New Roman" pitchFamily="18" charset="0"/>
                <a:cs typeface="Times New Roman" pitchFamily="18" charset="0"/>
              </a:rPr>
              <a:t>或置信区间。</a:t>
            </a:r>
            <a:r>
              <a:rPr lang="zh-CN" altLang="en-US" sz="2800" dirty="0">
                <a:solidFill>
                  <a:srgbClr val="FF0000"/>
                </a:solidFill>
                <a:latin typeface="Times New Roman" pitchFamily="18" charset="0"/>
                <a:cs typeface="Times New Roman" pitchFamily="18" charset="0"/>
              </a:rPr>
              <a:t>样品中待测成分含量和回收率限度关系可参考表</a:t>
            </a:r>
            <a:r>
              <a:rPr lang="en-US" altLang="zh-CN" sz="2800" dirty="0" smtClean="0">
                <a:solidFill>
                  <a:srgbClr val="FF0000"/>
                </a:solidFill>
                <a:latin typeface="Times New Roman" pitchFamily="18" charset="0"/>
                <a:cs typeface="Times New Roman" pitchFamily="18" charset="0"/>
              </a:rPr>
              <a:t>2</a:t>
            </a:r>
            <a:r>
              <a:rPr lang="zh-CN" altLang="en-US" sz="2800" dirty="0" smtClean="0">
                <a:latin typeface="Times New Roman" pitchFamily="18" charset="0"/>
                <a:cs typeface="Times New Roman" pitchFamily="18" charset="0"/>
              </a:rPr>
              <a:t>。</a:t>
            </a:r>
            <a:endParaRPr lang="zh-CN" altLang="en-US" dirty="0"/>
          </a:p>
        </p:txBody>
      </p:sp>
    </p:spTree>
    <p:extLst>
      <p:ext uri="{BB962C8B-B14F-4D97-AF65-F5344CB8AC3E}">
        <p14:creationId xmlns:p14="http://schemas.microsoft.com/office/powerpoint/2010/main" val="22909521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兽药质量标准分析方法指导原则</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3338315516"/>
              </p:ext>
            </p:extLst>
          </p:nvPr>
        </p:nvGraphicFramePr>
        <p:xfrm>
          <a:off x="1259632" y="2132856"/>
          <a:ext cx="6408712" cy="3256368"/>
        </p:xfrm>
        <a:graphic>
          <a:graphicData uri="http://schemas.openxmlformats.org/drawingml/2006/table">
            <a:tbl>
              <a:tblPr firstRow="1" firstCol="1" bandRow="1">
                <a:tableStyleId>{5C22544A-7EE6-4342-B048-85BDC9FD1C3A}</a:tableStyleId>
              </a:tblPr>
              <a:tblGrid>
                <a:gridCol w="2970091"/>
                <a:gridCol w="3438621"/>
              </a:tblGrid>
              <a:tr h="372616">
                <a:tc>
                  <a:txBody>
                    <a:bodyPr/>
                    <a:lstStyle/>
                    <a:p>
                      <a:pPr algn="just">
                        <a:lnSpc>
                          <a:spcPts val="1800"/>
                        </a:lnSpc>
                        <a:spcAft>
                          <a:spcPts val="0"/>
                        </a:spcAft>
                      </a:pPr>
                      <a:r>
                        <a:rPr lang="zh-CN" sz="1600" kern="0" dirty="0">
                          <a:solidFill>
                            <a:schemeClr val="bg1"/>
                          </a:solidFill>
                          <a:effectLst/>
                          <a:latin typeface="Times New Roman" pitchFamily="18" charset="0"/>
                          <a:cs typeface="Times New Roman" pitchFamily="18" charset="0"/>
                        </a:rPr>
                        <a:t>待测成分含量</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zh-CN" sz="1600" kern="0">
                          <a:solidFill>
                            <a:schemeClr val="bg1"/>
                          </a:solidFill>
                          <a:effectLst/>
                          <a:latin typeface="Times New Roman" pitchFamily="18" charset="0"/>
                          <a:cs typeface="Times New Roman" pitchFamily="18" charset="0"/>
                        </a:rPr>
                        <a:t>回收率限度（</a:t>
                      </a:r>
                      <a:r>
                        <a:rPr lang="en-US" sz="1600" kern="0">
                          <a:solidFill>
                            <a:schemeClr val="bg1"/>
                          </a:solidFill>
                          <a:effectLst/>
                          <a:latin typeface="Times New Roman" pitchFamily="18" charset="0"/>
                          <a:cs typeface="Times New Roman" pitchFamily="18" charset="0"/>
                        </a:rPr>
                        <a:t>%</a:t>
                      </a:r>
                      <a:r>
                        <a:rPr lang="zh-CN" sz="1600" kern="0">
                          <a:solidFill>
                            <a:schemeClr val="bg1"/>
                          </a:solidFill>
                          <a:effectLst/>
                          <a:latin typeface="Times New Roman" pitchFamily="18" charset="0"/>
                          <a:cs typeface="Times New Roman" pitchFamily="18" charset="0"/>
                        </a:rPr>
                        <a:t>）</a:t>
                      </a:r>
                      <a:endParaRPr lang="zh-CN" sz="1600" kern="10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r h="360469">
                <a:tc>
                  <a:txBody>
                    <a:bodyPr/>
                    <a:lstStyle/>
                    <a:p>
                      <a:pPr algn="just">
                        <a:lnSpc>
                          <a:spcPts val="1800"/>
                        </a:lnSpc>
                        <a:spcAft>
                          <a:spcPts val="0"/>
                        </a:spcAft>
                      </a:pPr>
                      <a:r>
                        <a:rPr lang="en-US" sz="1600" kern="0" dirty="0">
                          <a:solidFill>
                            <a:schemeClr val="bg1"/>
                          </a:solidFill>
                          <a:effectLst/>
                          <a:latin typeface="Times New Roman" pitchFamily="18" charset="0"/>
                          <a:cs typeface="Times New Roman" pitchFamily="18" charset="0"/>
                        </a:rPr>
                        <a:t>100%</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en-US" sz="1600" kern="0">
                          <a:solidFill>
                            <a:schemeClr val="bg1"/>
                          </a:solidFill>
                          <a:effectLst/>
                          <a:latin typeface="Times New Roman" pitchFamily="18" charset="0"/>
                          <a:cs typeface="Times New Roman" pitchFamily="18" charset="0"/>
                        </a:rPr>
                        <a:t>98</a:t>
                      </a:r>
                      <a:r>
                        <a:rPr lang="zh-CN" sz="1600" kern="0">
                          <a:solidFill>
                            <a:schemeClr val="bg1"/>
                          </a:solidFill>
                          <a:effectLst/>
                          <a:latin typeface="Times New Roman" pitchFamily="18" charset="0"/>
                          <a:cs typeface="Times New Roman" pitchFamily="18" charset="0"/>
                        </a:rPr>
                        <a:t>～</a:t>
                      </a:r>
                      <a:r>
                        <a:rPr lang="en-US" sz="1600" kern="0">
                          <a:solidFill>
                            <a:schemeClr val="bg1"/>
                          </a:solidFill>
                          <a:effectLst/>
                          <a:latin typeface="Times New Roman" pitchFamily="18" charset="0"/>
                          <a:cs typeface="Times New Roman" pitchFamily="18" charset="0"/>
                        </a:rPr>
                        <a:t>101</a:t>
                      </a:r>
                      <a:endParaRPr lang="zh-CN" sz="1600" kern="10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r h="360469">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10%</a:t>
                      </a:r>
                      <a:endParaRPr lang="zh-CN" sz="1600" kern="10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95</a:t>
                      </a:r>
                      <a:r>
                        <a:rPr lang="zh-CN" sz="1600" kern="0" dirty="0">
                          <a:solidFill>
                            <a:schemeClr val="bg1"/>
                          </a:solidFill>
                          <a:effectLst/>
                          <a:latin typeface="Times New Roman" pitchFamily="18" charset="0"/>
                          <a:cs typeface="Times New Roman" pitchFamily="18" charset="0"/>
                        </a:rPr>
                        <a:t>～</a:t>
                      </a:r>
                      <a:r>
                        <a:rPr lang="en-US" sz="1600" kern="0" dirty="0">
                          <a:solidFill>
                            <a:schemeClr val="bg1"/>
                          </a:solidFill>
                          <a:effectLst/>
                          <a:latin typeface="Times New Roman" pitchFamily="18" charset="0"/>
                          <a:cs typeface="Times New Roman" pitchFamily="18" charset="0"/>
                        </a:rPr>
                        <a:t>102</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r h="360469">
                <a:tc>
                  <a:txBody>
                    <a:bodyPr/>
                    <a:lstStyle/>
                    <a:p>
                      <a:pPr algn="just">
                        <a:lnSpc>
                          <a:spcPts val="1800"/>
                        </a:lnSpc>
                        <a:spcAft>
                          <a:spcPts val="0"/>
                        </a:spcAft>
                      </a:pPr>
                      <a:r>
                        <a:rPr lang="en-US" sz="1600" kern="0" dirty="0">
                          <a:solidFill>
                            <a:schemeClr val="bg1"/>
                          </a:solidFill>
                          <a:effectLst/>
                          <a:latin typeface="Times New Roman" pitchFamily="18" charset="0"/>
                          <a:cs typeface="Times New Roman" pitchFamily="18" charset="0"/>
                        </a:rPr>
                        <a:t>1%</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92</a:t>
                      </a:r>
                      <a:r>
                        <a:rPr lang="zh-CN" sz="1600" kern="0" dirty="0">
                          <a:solidFill>
                            <a:schemeClr val="bg1"/>
                          </a:solidFill>
                          <a:effectLst/>
                          <a:latin typeface="Times New Roman" pitchFamily="18" charset="0"/>
                          <a:cs typeface="Times New Roman" pitchFamily="18" charset="0"/>
                        </a:rPr>
                        <a:t>～</a:t>
                      </a:r>
                      <a:r>
                        <a:rPr lang="en-US" sz="1600" kern="0" dirty="0">
                          <a:solidFill>
                            <a:schemeClr val="bg1"/>
                          </a:solidFill>
                          <a:effectLst/>
                          <a:latin typeface="Times New Roman" pitchFamily="18" charset="0"/>
                          <a:cs typeface="Times New Roman" pitchFamily="18" charset="0"/>
                        </a:rPr>
                        <a:t>105</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r h="360469">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0.1%</a:t>
                      </a:r>
                      <a:endParaRPr lang="zh-CN" sz="1600" kern="10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90</a:t>
                      </a:r>
                      <a:r>
                        <a:rPr lang="zh-CN" sz="1600" kern="0" dirty="0">
                          <a:solidFill>
                            <a:schemeClr val="bg1"/>
                          </a:solidFill>
                          <a:effectLst/>
                          <a:latin typeface="Times New Roman" pitchFamily="18" charset="0"/>
                          <a:cs typeface="Times New Roman" pitchFamily="18" charset="0"/>
                        </a:rPr>
                        <a:t>～</a:t>
                      </a:r>
                      <a:r>
                        <a:rPr lang="en-US" sz="1600" kern="0" dirty="0">
                          <a:solidFill>
                            <a:schemeClr val="bg1"/>
                          </a:solidFill>
                          <a:effectLst/>
                          <a:latin typeface="Times New Roman" pitchFamily="18" charset="0"/>
                          <a:cs typeface="Times New Roman" pitchFamily="18" charset="0"/>
                        </a:rPr>
                        <a:t>108</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r h="360469">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0.01%</a:t>
                      </a:r>
                      <a:endParaRPr lang="zh-CN" sz="1600" kern="10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85</a:t>
                      </a:r>
                      <a:r>
                        <a:rPr lang="zh-CN" sz="1600" kern="0" dirty="0">
                          <a:solidFill>
                            <a:schemeClr val="bg1"/>
                          </a:solidFill>
                          <a:effectLst/>
                          <a:latin typeface="Times New Roman" pitchFamily="18" charset="0"/>
                          <a:cs typeface="Times New Roman" pitchFamily="18" charset="0"/>
                        </a:rPr>
                        <a:t>～</a:t>
                      </a:r>
                      <a:r>
                        <a:rPr lang="en-US" sz="1600" kern="0" dirty="0">
                          <a:solidFill>
                            <a:schemeClr val="bg1"/>
                          </a:solidFill>
                          <a:effectLst/>
                          <a:latin typeface="Times New Roman" pitchFamily="18" charset="0"/>
                          <a:cs typeface="Times New Roman" pitchFamily="18" charset="0"/>
                        </a:rPr>
                        <a:t>110</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r h="360469">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10μg/g</a:t>
                      </a:r>
                      <a:r>
                        <a:rPr lang="zh-CN" sz="1600" kern="0">
                          <a:solidFill>
                            <a:schemeClr val="bg1"/>
                          </a:solidFill>
                          <a:effectLst/>
                          <a:latin typeface="Times New Roman" pitchFamily="18" charset="0"/>
                          <a:cs typeface="Times New Roman" pitchFamily="18" charset="0"/>
                        </a:rPr>
                        <a:t>（</a:t>
                      </a:r>
                      <a:r>
                        <a:rPr lang="en-US" sz="1600" kern="0">
                          <a:solidFill>
                            <a:schemeClr val="bg1"/>
                          </a:solidFill>
                          <a:effectLst/>
                          <a:latin typeface="Times New Roman" pitchFamily="18" charset="0"/>
                          <a:cs typeface="Times New Roman" pitchFamily="18" charset="0"/>
                        </a:rPr>
                        <a:t>ppm</a:t>
                      </a:r>
                      <a:r>
                        <a:rPr lang="zh-CN" sz="1600" kern="0">
                          <a:solidFill>
                            <a:schemeClr val="bg1"/>
                          </a:solidFill>
                          <a:effectLst/>
                          <a:latin typeface="Times New Roman" pitchFamily="18" charset="0"/>
                          <a:cs typeface="Times New Roman" pitchFamily="18" charset="0"/>
                        </a:rPr>
                        <a:t>）</a:t>
                      </a:r>
                      <a:endParaRPr lang="zh-CN" sz="1600" kern="10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80</a:t>
                      </a:r>
                      <a:r>
                        <a:rPr lang="zh-CN" sz="1600" kern="0" dirty="0">
                          <a:solidFill>
                            <a:schemeClr val="bg1"/>
                          </a:solidFill>
                          <a:effectLst/>
                          <a:latin typeface="Times New Roman" pitchFamily="18" charset="0"/>
                          <a:cs typeface="Times New Roman" pitchFamily="18" charset="0"/>
                        </a:rPr>
                        <a:t>～</a:t>
                      </a:r>
                      <a:r>
                        <a:rPr lang="en-US" sz="1600" kern="0" dirty="0">
                          <a:solidFill>
                            <a:schemeClr val="bg1"/>
                          </a:solidFill>
                          <a:effectLst/>
                          <a:latin typeface="Times New Roman" pitchFamily="18" charset="0"/>
                          <a:cs typeface="Times New Roman" pitchFamily="18" charset="0"/>
                        </a:rPr>
                        <a:t>115</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r h="360469">
                <a:tc>
                  <a:txBody>
                    <a:bodyPr/>
                    <a:lstStyle/>
                    <a:p>
                      <a:pPr algn="just">
                        <a:lnSpc>
                          <a:spcPts val="1800"/>
                        </a:lnSpc>
                        <a:spcAft>
                          <a:spcPts val="0"/>
                        </a:spcAft>
                      </a:pPr>
                      <a:r>
                        <a:rPr lang="en-US" sz="1600" kern="0" dirty="0">
                          <a:solidFill>
                            <a:schemeClr val="bg1"/>
                          </a:solidFill>
                          <a:effectLst/>
                          <a:latin typeface="Times New Roman" pitchFamily="18" charset="0"/>
                          <a:cs typeface="Times New Roman" pitchFamily="18" charset="0"/>
                        </a:rPr>
                        <a:t>1μg/g</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75</a:t>
                      </a:r>
                      <a:r>
                        <a:rPr lang="zh-CN" sz="1600" kern="0" dirty="0">
                          <a:solidFill>
                            <a:schemeClr val="bg1"/>
                          </a:solidFill>
                          <a:effectLst/>
                          <a:latin typeface="Times New Roman" pitchFamily="18" charset="0"/>
                          <a:cs typeface="Times New Roman" pitchFamily="18" charset="0"/>
                        </a:rPr>
                        <a:t>～</a:t>
                      </a:r>
                      <a:r>
                        <a:rPr lang="en-US" sz="1600" kern="0" dirty="0">
                          <a:solidFill>
                            <a:schemeClr val="bg1"/>
                          </a:solidFill>
                          <a:effectLst/>
                          <a:latin typeface="Times New Roman" pitchFamily="18" charset="0"/>
                          <a:cs typeface="Times New Roman" pitchFamily="18" charset="0"/>
                        </a:rPr>
                        <a:t>120</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r h="360469">
                <a:tc>
                  <a:txBody>
                    <a:bodyPr/>
                    <a:lstStyle/>
                    <a:p>
                      <a:pPr algn="just">
                        <a:lnSpc>
                          <a:spcPts val="1800"/>
                        </a:lnSpc>
                        <a:spcAft>
                          <a:spcPts val="0"/>
                        </a:spcAft>
                      </a:pPr>
                      <a:r>
                        <a:rPr lang="en-US" sz="1600" kern="0" dirty="0">
                          <a:solidFill>
                            <a:schemeClr val="bg1"/>
                          </a:solidFill>
                          <a:effectLst/>
                          <a:latin typeface="Times New Roman" pitchFamily="18" charset="0"/>
                          <a:cs typeface="Times New Roman" pitchFamily="18" charset="0"/>
                        </a:rPr>
                        <a:t>10μg/kg</a:t>
                      </a:r>
                      <a:r>
                        <a:rPr lang="zh-CN" sz="1600" kern="0" dirty="0">
                          <a:solidFill>
                            <a:schemeClr val="bg1"/>
                          </a:solidFill>
                          <a:effectLst/>
                          <a:latin typeface="Times New Roman" pitchFamily="18" charset="0"/>
                          <a:cs typeface="Times New Roman" pitchFamily="18" charset="0"/>
                        </a:rPr>
                        <a:t>（</a:t>
                      </a:r>
                      <a:r>
                        <a:rPr lang="en-US" sz="1600" kern="0" dirty="0">
                          <a:solidFill>
                            <a:schemeClr val="bg1"/>
                          </a:solidFill>
                          <a:effectLst/>
                          <a:latin typeface="Times New Roman" pitchFamily="18" charset="0"/>
                          <a:cs typeface="Times New Roman" pitchFamily="18" charset="0"/>
                        </a:rPr>
                        <a:t>ppb</a:t>
                      </a:r>
                      <a:r>
                        <a:rPr lang="zh-CN" sz="1600" kern="0" dirty="0">
                          <a:solidFill>
                            <a:schemeClr val="bg1"/>
                          </a:solidFill>
                          <a:effectLst/>
                          <a:latin typeface="Times New Roman" pitchFamily="18" charset="0"/>
                          <a:cs typeface="Times New Roman" pitchFamily="18" charset="0"/>
                        </a:rPr>
                        <a:t>）</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70</a:t>
                      </a:r>
                      <a:r>
                        <a:rPr lang="zh-CN" sz="1600" kern="0" dirty="0">
                          <a:solidFill>
                            <a:schemeClr val="bg1"/>
                          </a:solidFill>
                          <a:effectLst/>
                          <a:latin typeface="Times New Roman" pitchFamily="18" charset="0"/>
                          <a:cs typeface="Times New Roman" pitchFamily="18" charset="0"/>
                        </a:rPr>
                        <a:t>～</a:t>
                      </a:r>
                      <a:r>
                        <a:rPr lang="en-US" sz="1600" kern="0" dirty="0">
                          <a:solidFill>
                            <a:schemeClr val="bg1"/>
                          </a:solidFill>
                          <a:effectLst/>
                          <a:latin typeface="Times New Roman" pitchFamily="18" charset="0"/>
                          <a:cs typeface="Times New Roman" pitchFamily="18" charset="0"/>
                        </a:rPr>
                        <a:t>125</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nchor="ctr">
                    <a:solidFill>
                      <a:schemeClr val="accent5"/>
                    </a:solidFill>
                  </a:tcPr>
                </a:tc>
              </a:tr>
            </a:tbl>
          </a:graphicData>
        </a:graphic>
      </p:graphicFrame>
      <p:sp>
        <p:nvSpPr>
          <p:cNvPr id="5" name="矩形 4"/>
          <p:cNvSpPr/>
          <p:nvPr/>
        </p:nvSpPr>
        <p:spPr>
          <a:xfrm>
            <a:off x="1763688" y="1628800"/>
            <a:ext cx="5760640" cy="461665"/>
          </a:xfrm>
          <a:prstGeom prst="rect">
            <a:avLst/>
          </a:prstGeom>
        </p:spPr>
        <p:txBody>
          <a:bodyPr wrap="square">
            <a:spAutoFit/>
          </a:bodyPr>
          <a:lstStyle/>
          <a:p>
            <a:r>
              <a:rPr lang="zh-CN" altLang="en-US" sz="2400" dirty="0">
                <a:solidFill>
                  <a:srgbClr val="FF0000"/>
                </a:solidFill>
              </a:rPr>
              <a:t>表</a:t>
            </a:r>
            <a:r>
              <a:rPr lang="en-US" altLang="zh-CN" sz="2400" dirty="0">
                <a:solidFill>
                  <a:srgbClr val="FF0000"/>
                </a:solidFill>
              </a:rPr>
              <a:t>2    </a:t>
            </a:r>
            <a:r>
              <a:rPr lang="zh-CN" altLang="en-US" sz="2400" dirty="0">
                <a:solidFill>
                  <a:srgbClr val="FF0000"/>
                </a:solidFill>
              </a:rPr>
              <a:t>样品中待测成分含量和回收率限度</a:t>
            </a:r>
          </a:p>
        </p:txBody>
      </p:sp>
    </p:spTree>
    <p:extLst>
      <p:ext uri="{BB962C8B-B14F-4D97-AF65-F5344CB8AC3E}">
        <p14:creationId xmlns:p14="http://schemas.microsoft.com/office/powerpoint/2010/main" val="381291818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lstStyle/>
          <a:p>
            <a:pPr marL="0" indent="0">
              <a:lnSpc>
                <a:spcPts val="4600"/>
              </a:lnSpc>
              <a:buNone/>
            </a:pPr>
            <a:r>
              <a:rPr lang="zh-CN" altLang="en-US" sz="2800" dirty="0" smtClean="0"/>
              <a:t>   二、 精密度</a:t>
            </a:r>
            <a:r>
              <a:rPr lang="zh-CN" altLang="en-US" sz="2800" dirty="0"/>
              <a:t>：在规定的测试条件下，同一份均匀供试品，经多次取样测定所得结果之间的接近程度</a:t>
            </a:r>
            <a:r>
              <a:rPr lang="zh-CN" altLang="en-US" sz="2800" dirty="0" smtClean="0"/>
              <a:t>。</a:t>
            </a:r>
            <a:endParaRPr lang="en-US" altLang="zh-CN" sz="2800" dirty="0" smtClean="0"/>
          </a:p>
          <a:p>
            <a:pPr marL="0" indent="0">
              <a:lnSpc>
                <a:spcPts val="4600"/>
              </a:lnSpc>
              <a:buNone/>
            </a:pPr>
            <a:r>
              <a:rPr lang="zh-CN" altLang="en-US" sz="2800" dirty="0" smtClean="0"/>
              <a:t>    重复性：同实验室、同时间、同人员。</a:t>
            </a:r>
            <a:endParaRPr lang="en-US" altLang="zh-CN" sz="2800" dirty="0" smtClean="0"/>
          </a:p>
          <a:p>
            <a:pPr marL="0" indent="0">
              <a:lnSpc>
                <a:spcPts val="4600"/>
              </a:lnSpc>
              <a:buNone/>
            </a:pPr>
            <a:r>
              <a:rPr lang="zh-CN" altLang="en-US" sz="2800" dirty="0" smtClean="0"/>
              <a:t>    中间精密度：同实验室、不同时间、不同人员。</a:t>
            </a:r>
            <a:endParaRPr lang="en-US" altLang="zh-CN" sz="2800" dirty="0" smtClean="0"/>
          </a:p>
          <a:p>
            <a:pPr marL="0" indent="0">
              <a:lnSpc>
                <a:spcPts val="4600"/>
              </a:lnSpc>
              <a:buNone/>
            </a:pPr>
            <a:r>
              <a:rPr lang="zh-CN" altLang="en-US" sz="2800" dirty="0" smtClean="0"/>
              <a:t>    重现性：不同实验室、不同人员。</a:t>
            </a:r>
            <a:endParaRPr lang="en-US" altLang="zh-CN" sz="2800" dirty="0" smtClean="0"/>
          </a:p>
          <a:p>
            <a:pPr marL="0" indent="0">
              <a:buNone/>
            </a:pPr>
            <a:endParaRPr lang="zh-CN" altLang="en-US" dirty="0"/>
          </a:p>
        </p:txBody>
      </p:sp>
    </p:spTree>
    <p:extLst>
      <p:ext uri="{BB962C8B-B14F-4D97-AF65-F5344CB8AC3E}">
        <p14:creationId xmlns:p14="http://schemas.microsoft.com/office/powerpoint/2010/main" val="37463024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lstStyle/>
          <a:p>
            <a:pPr marL="0" indent="0">
              <a:buNone/>
            </a:pPr>
            <a:r>
              <a:rPr lang="zh-CN" altLang="en-US" dirty="0" smtClean="0"/>
              <a:t>重复性</a:t>
            </a:r>
            <a:endParaRPr lang="en-US" altLang="zh-CN" dirty="0" smtClean="0"/>
          </a:p>
          <a:p>
            <a:pPr marL="0" indent="0">
              <a:lnSpc>
                <a:spcPct val="150000"/>
              </a:lnSpc>
              <a:buNone/>
            </a:pPr>
            <a:r>
              <a:rPr lang="zh-CN" altLang="en-US" dirty="0" smtClean="0"/>
              <a:t>    </a:t>
            </a:r>
            <a:r>
              <a:rPr lang="zh-CN" altLang="en-US" sz="2800" dirty="0" smtClean="0"/>
              <a:t>①</a:t>
            </a:r>
            <a:r>
              <a:rPr lang="zh-CN" altLang="en-US" sz="2800" dirty="0">
                <a:latin typeface="Times New Roman" pitchFamily="18" charset="0"/>
                <a:cs typeface="Times New Roman" pitchFamily="18" charset="0"/>
              </a:rPr>
              <a:t>同一浓度（相当于</a:t>
            </a:r>
            <a:r>
              <a:rPr lang="en-US" altLang="zh-CN" sz="2800" dirty="0">
                <a:latin typeface="Times New Roman" pitchFamily="18" charset="0"/>
                <a:cs typeface="Times New Roman" pitchFamily="18" charset="0"/>
              </a:rPr>
              <a:t>100%</a:t>
            </a:r>
            <a:r>
              <a:rPr lang="zh-CN" altLang="en-US" sz="2800" dirty="0">
                <a:latin typeface="Times New Roman" pitchFamily="18" charset="0"/>
                <a:cs typeface="Times New Roman" pitchFamily="18" charset="0"/>
              </a:rPr>
              <a:t>浓度水平），至少测定</a:t>
            </a:r>
            <a:r>
              <a:rPr lang="en-US" altLang="zh-CN" sz="2800" dirty="0">
                <a:latin typeface="Times New Roman" pitchFamily="18" charset="0"/>
                <a:cs typeface="Times New Roman" pitchFamily="18" charset="0"/>
              </a:rPr>
              <a:t>6</a:t>
            </a:r>
            <a:r>
              <a:rPr lang="zh-CN" altLang="en-US" sz="2800" dirty="0">
                <a:latin typeface="Times New Roman" pitchFamily="18" charset="0"/>
                <a:cs typeface="Times New Roman" pitchFamily="18" charset="0"/>
              </a:rPr>
              <a:t>份。</a:t>
            </a:r>
          </a:p>
          <a:p>
            <a:pPr marL="0" indent="0">
              <a:lnSpc>
                <a:spcPct val="150000"/>
              </a:lnSpc>
              <a:buNone/>
            </a:pPr>
            <a:r>
              <a:rPr lang="zh-CN" altLang="en-US" sz="2800" dirty="0">
                <a:latin typeface="Times New Roman" pitchFamily="18" charset="0"/>
                <a:cs typeface="Times New Roman" pitchFamily="18" charset="0"/>
              </a:rPr>
              <a:t>    ②</a:t>
            </a:r>
            <a:r>
              <a:rPr lang="en-US" altLang="zh-CN" sz="2800" dirty="0">
                <a:latin typeface="Times New Roman" pitchFamily="18" charset="0"/>
                <a:cs typeface="Times New Roman" pitchFamily="18" charset="0"/>
              </a:rPr>
              <a:t>3</a:t>
            </a:r>
            <a:r>
              <a:rPr lang="zh-CN" altLang="en-US" sz="2800" dirty="0">
                <a:latin typeface="Times New Roman" pitchFamily="18" charset="0"/>
                <a:cs typeface="Times New Roman" pitchFamily="18" charset="0"/>
              </a:rPr>
              <a:t>种不同浓度（</a:t>
            </a:r>
            <a:r>
              <a:rPr lang="en-US" altLang="zh-CN" sz="2800" dirty="0">
                <a:solidFill>
                  <a:srgbClr val="FF0000"/>
                </a:solidFill>
                <a:latin typeface="Times New Roman" pitchFamily="18" charset="0"/>
                <a:cs typeface="Times New Roman" pitchFamily="18" charset="0"/>
              </a:rPr>
              <a:t>1.2﹕1</a:t>
            </a:r>
            <a:r>
              <a:rPr lang="zh-CN" altLang="en-US" sz="2800" dirty="0">
                <a:solidFill>
                  <a:srgbClr val="FF0000"/>
                </a:solidFill>
                <a:latin typeface="Times New Roman" pitchFamily="18" charset="0"/>
                <a:cs typeface="Times New Roman" pitchFamily="18" charset="0"/>
              </a:rPr>
              <a:t>、</a:t>
            </a:r>
            <a:r>
              <a:rPr lang="en-US" altLang="zh-CN" sz="2800" dirty="0">
                <a:solidFill>
                  <a:srgbClr val="FF0000"/>
                </a:solidFill>
                <a:latin typeface="Times New Roman" pitchFamily="18" charset="0"/>
                <a:cs typeface="Times New Roman" pitchFamily="18" charset="0"/>
              </a:rPr>
              <a:t>1﹕1</a:t>
            </a:r>
            <a:r>
              <a:rPr lang="zh-CN" altLang="en-US" sz="2800" dirty="0">
                <a:solidFill>
                  <a:srgbClr val="FF0000"/>
                </a:solidFill>
                <a:latin typeface="Times New Roman" pitchFamily="18" charset="0"/>
                <a:cs typeface="Times New Roman" pitchFamily="18" charset="0"/>
              </a:rPr>
              <a:t>、</a:t>
            </a:r>
            <a:r>
              <a:rPr lang="en-US" altLang="zh-CN" sz="2800" dirty="0" smtClean="0">
                <a:solidFill>
                  <a:srgbClr val="FF0000"/>
                </a:solidFill>
                <a:latin typeface="Times New Roman" pitchFamily="18" charset="0"/>
                <a:cs typeface="Times New Roman" pitchFamily="18" charset="0"/>
              </a:rPr>
              <a:t>0.8﹕1</a:t>
            </a:r>
            <a:r>
              <a:rPr lang="zh-CN" altLang="en-US" sz="2800" dirty="0" smtClean="0">
                <a:solidFill>
                  <a:srgbClr val="FF0000"/>
                </a:solidFill>
                <a:latin typeface="Times New Roman" pitchFamily="18" charset="0"/>
                <a:cs typeface="Times New Roman" pitchFamily="18" charset="0"/>
              </a:rPr>
              <a:t>左右</a:t>
            </a:r>
            <a:r>
              <a:rPr lang="zh-CN" altLang="en-US" sz="2800" dirty="0" smtClean="0">
                <a:latin typeface="Times New Roman" pitchFamily="18" charset="0"/>
                <a:cs typeface="Times New Roman" pitchFamily="18" charset="0"/>
              </a:rPr>
              <a:t>），</a:t>
            </a:r>
            <a:r>
              <a:rPr lang="zh-CN" altLang="en-US" sz="2800" dirty="0">
                <a:latin typeface="Times New Roman" pitchFamily="18" charset="0"/>
                <a:cs typeface="Times New Roman" pitchFamily="18" charset="0"/>
              </a:rPr>
              <a:t>每种</a:t>
            </a:r>
            <a:r>
              <a:rPr lang="en-US" altLang="zh-CN" sz="2800" dirty="0">
                <a:latin typeface="Times New Roman" pitchFamily="18" charset="0"/>
                <a:cs typeface="Times New Roman" pitchFamily="18" charset="0"/>
              </a:rPr>
              <a:t>3</a:t>
            </a:r>
            <a:r>
              <a:rPr lang="zh-CN" altLang="en-US" sz="2800" dirty="0">
                <a:latin typeface="Times New Roman" pitchFamily="18" charset="0"/>
                <a:cs typeface="Times New Roman" pitchFamily="18" charset="0"/>
              </a:rPr>
              <a:t>份测定。</a:t>
            </a:r>
          </a:p>
          <a:p>
            <a:pPr marL="0" indent="0">
              <a:buNone/>
            </a:pPr>
            <a:endParaRPr lang="zh-CN" altLang="en-US" dirty="0"/>
          </a:p>
        </p:txBody>
      </p:sp>
    </p:spTree>
    <p:extLst>
      <p:ext uri="{BB962C8B-B14F-4D97-AF65-F5344CB8AC3E}">
        <p14:creationId xmlns:p14="http://schemas.microsoft.com/office/powerpoint/2010/main" val="41880394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lstStyle/>
          <a:p>
            <a:pPr marL="0" indent="0">
              <a:buNone/>
            </a:pPr>
            <a:r>
              <a:rPr lang="zh-CN" altLang="en-US" dirty="0" smtClean="0"/>
              <a:t>精密度的数据要求</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338952358"/>
              </p:ext>
            </p:extLst>
          </p:nvPr>
        </p:nvGraphicFramePr>
        <p:xfrm>
          <a:off x="1619672" y="2866584"/>
          <a:ext cx="5785623" cy="3147048"/>
        </p:xfrm>
        <a:graphic>
          <a:graphicData uri="http://schemas.openxmlformats.org/drawingml/2006/table">
            <a:tbl>
              <a:tblPr firstRow="1" firstCol="1" bandRow="1">
                <a:tableStyleId>{5C22544A-7EE6-4342-B048-85BDC9FD1C3A}</a:tableStyleId>
              </a:tblPr>
              <a:tblGrid>
                <a:gridCol w="1798052"/>
                <a:gridCol w="2032933"/>
                <a:gridCol w="1954638"/>
              </a:tblGrid>
              <a:tr h="349672">
                <a:tc>
                  <a:txBody>
                    <a:bodyPr/>
                    <a:lstStyle/>
                    <a:p>
                      <a:pPr algn="just">
                        <a:lnSpc>
                          <a:spcPts val="1800"/>
                        </a:lnSpc>
                        <a:spcAft>
                          <a:spcPts val="0"/>
                        </a:spcAft>
                      </a:pPr>
                      <a:r>
                        <a:rPr lang="zh-CN" sz="1600" kern="0" dirty="0">
                          <a:solidFill>
                            <a:schemeClr val="bg1"/>
                          </a:solidFill>
                          <a:effectLst/>
                          <a:latin typeface="Times New Roman" pitchFamily="18" charset="0"/>
                          <a:cs typeface="Times New Roman" pitchFamily="18" charset="0"/>
                        </a:rPr>
                        <a:t>待测成分含量</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zh-CN" sz="1600" kern="0">
                          <a:solidFill>
                            <a:schemeClr val="bg1"/>
                          </a:solidFill>
                          <a:effectLst/>
                          <a:latin typeface="Times New Roman" pitchFamily="18" charset="0"/>
                          <a:cs typeface="Times New Roman" pitchFamily="18" charset="0"/>
                        </a:rPr>
                        <a:t>重复性（</a:t>
                      </a:r>
                      <a:r>
                        <a:rPr lang="en-US" sz="1600" kern="0">
                          <a:solidFill>
                            <a:schemeClr val="bg1"/>
                          </a:solidFill>
                          <a:effectLst/>
                          <a:latin typeface="Times New Roman" pitchFamily="18" charset="0"/>
                          <a:cs typeface="Times New Roman" pitchFamily="18" charset="0"/>
                        </a:rPr>
                        <a:t>RSD%</a:t>
                      </a:r>
                      <a:r>
                        <a:rPr lang="zh-CN" sz="1600" kern="0">
                          <a:solidFill>
                            <a:schemeClr val="bg1"/>
                          </a:solidFill>
                          <a:effectLst/>
                          <a:latin typeface="Times New Roman" pitchFamily="18" charset="0"/>
                          <a:cs typeface="Times New Roman" pitchFamily="18" charset="0"/>
                        </a:rPr>
                        <a:t>）</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zh-CN" sz="1600" kern="0">
                          <a:solidFill>
                            <a:schemeClr val="bg1"/>
                          </a:solidFill>
                          <a:effectLst/>
                          <a:latin typeface="Times New Roman" pitchFamily="18" charset="0"/>
                          <a:cs typeface="Times New Roman" pitchFamily="18" charset="0"/>
                        </a:rPr>
                        <a:t>重现性（</a:t>
                      </a:r>
                      <a:r>
                        <a:rPr lang="en-US" sz="1600" kern="0">
                          <a:solidFill>
                            <a:schemeClr val="bg1"/>
                          </a:solidFill>
                          <a:effectLst/>
                          <a:latin typeface="Times New Roman" pitchFamily="18" charset="0"/>
                          <a:cs typeface="Times New Roman" pitchFamily="18" charset="0"/>
                        </a:rPr>
                        <a:t>RSD%</a:t>
                      </a:r>
                      <a:r>
                        <a:rPr lang="zh-CN" sz="1600" kern="0">
                          <a:solidFill>
                            <a:schemeClr val="bg1"/>
                          </a:solidFill>
                          <a:effectLst/>
                          <a:latin typeface="Times New Roman" pitchFamily="18" charset="0"/>
                          <a:cs typeface="Times New Roman" pitchFamily="18" charset="0"/>
                        </a:rPr>
                        <a:t>）</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r h="349672">
                <a:tc>
                  <a:txBody>
                    <a:bodyPr/>
                    <a:lstStyle/>
                    <a:p>
                      <a:pPr algn="just">
                        <a:lnSpc>
                          <a:spcPts val="1800"/>
                        </a:lnSpc>
                        <a:spcAft>
                          <a:spcPts val="0"/>
                        </a:spcAft>
                      </a:pPr>
                      <a:r>
                        <a:rPr lang="en-US" sz="1600" kern="0" dirty="0">
                          <a:solidFill>
                            <a:schemeClr val="bg1"/>
                          </a:solidFill>
                          <a:effectLst/>
                          <a:latin typeface="Times New Roman" pitchFamily="18" charset="0"/>
                          <a:cs typeface="Times New Roman" pitchFamily="18" charset="0"/>
                        </a:rPr>
                        <a:t>100%</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1</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a:solidFill>
                            <a:schemeClr val="bg1"/>
                          </a:solidFill>
                          <a:effectLst/>
                          <a:latin typeface="Times New Roman" pitchFamily="18" charset="0"/>
                          <a:cs typeface="Times New Roman" pitchFamily="18" charset="0"/>
                        </a:rPr>
                        <a:t>2</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r h="349672">
                <a:tc>
                  <a:txBody>
                    <a:bodyPr/>
                    <a:lstStyle/>
                    <a:p>
                      <a:pPr algn="just">
                        <a:lnSpc>
                          <a:spcPts val="1800"/>
                        </a:lnSpc>
                        <a:spcAft>
                          <a:spcPts val="0"/>
                        </a:spcAft>
                      </a:pPr>
                      <a:r>
                        <a:rPr lang="en-US" sz="1600" kern="0" dirty="0">
                          <a:solidFill>
                            <a:schemeClr val="bg1"/>
                          </a:solidFill>
                          <a:effectLst/>
                          <a:latin typeface="Times New Roman" pitchFamily="18" charset="0"/>
                          <a:cs typeface="Times New Roman" pitchFamily="18" charset="0"/>
                        </a:rPr>
                        <a:t>10%</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1.5</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a:solidFill>
                            <a:schemeClr val="bg1"/>
                          </a:solidFill>
                          <a:effectLst/>
                          <a:latin typeface="Times New Roman" pitchFamily="18" charset="0"/>
                          <a:cs typeface="Times New Roman" pitchFamily="18" charset="0"/>
                        </a:rPr>
                        <a:t>3</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r h="349672">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1%</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2</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4</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r h="349672">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0.1%</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3</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6</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r h="349672">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0.01%</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4</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8</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r h="349672">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10μg/g</a:t>
                      </a:r>
                      <a:r>
                        <a:rPr lang="zh-CN" sz="1600" kern="0">
                          <a:solidFill>
                            <a:schemeClr val="bg1"/>
                          </a:solidFill>
                          <a:effectLst/>
                          <a:latin typeface="Times New Roman" pitchFamily="18" charset="0"/>
                          <a:cs typeface="Times New Roman" pitchFamily="18" charset="0"/>
                        </a:rPr>
                        <a:t>（</a:t>
                      </a:r>
                      <a:r>
                        <a:rPr lang="en-US" sz="1600" kern="0">
                          <a:solidFill>
                            <a:schemeClr val="bg1"/>
                          </a:solidFill>
                          <a:effectLst/>
                          <a:latin typeface="Times New Roman" pitchFamily="18" charset="0"/>
                          <a:cs typeface="Times New Roman" pitchFamily="18" charset="0"/>
                        </a:rPr>
                        <a:t>ppm</a:t>
                      </a:r>
                      <a:r>
                        <a:rPr lang="zh-CN" sz="1600" kern="0">
                          <a:solidFill>
                            <a:schemeClr val="bg1"/>
                          </a:solidFill>
                          <a:effectLst/>
                          <a:latin typeface="Times New Roman" pitchFamily="18" charset="0"/>
                          <a:cs typeface="Times New Roman" pitchFamily="18" charset="0"/>
                        </a:rPr>
                        <a:t>）</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6</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11</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r h="349672">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1μg/g</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a:solidFill>
                            <a:schemeClr val="bg1"/>
                          </a:solidFill>
                          <a:effectLst/>
                          <a:latin typeface="Times New Roman" pitchFamily="18" charset="0"/>
                          <a:cs typeface="Times New Roman" pitchFamily="18" charset="0"/>
                        </a:rPr>
                        <a:t>8</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16</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r h="349672">
                <a:tc>
                  <a:txBody>
                    <a:bodyPr/>
                    <a:lstStyle/>
                    <a:p>
                      <a:pPr algn="just">
                        <a:lnSpc>
                          <a:spcPts val="1800"/>
                        </a:lnSpc>
                        <a:spcAft>
                          <a:spcPts val="0"/>
                        </a:spcAft>
                      </a:pPr>
                      <a:r>
                        <a:rPr lang="en-US" sz="1600" kern="0">
                          <a:solidFill>
                            <a:schemeClr val="bg1"/>
                          </a:solidFill>
                          <a:effectLst/>
                          <a:latin typeface="Times New Roman" pitchFamily="18" charset="0"/>
                          <a:cs typeface="Times New Roman" pitchFamily="18" charset="0"/>
                        </a:rPr>
                        <a:t>10μg/kg</a:t>
                      </a:r>
                      <a:r>
                        <a:rPr lang="zh-CN" sz="1600" kern="0">
                          <a:solidFill>
                            <a:schemeClr val="bg1"/>
                          </a:solidFill>
                          <a:effectLst/>
                          <a:latin typeface="Times New Roman" pitchFamily="18" charset="0"/>
                          <a:cs typeface="Times New Roman" pitchFamily="18" charset="0"/>
                        </a:rPr>
                        <a:t>（</a:t>
                      </a:r>
                      <a:r>
                        <a:rPr lang="en-US" sz="1600" kern="0">
                          <a:solidFill>
                            <a:schemeClr val="bg1"/>
                          </a:solidFill>
                          <a:effectLst/>
                          <a:latin typeface="Times New Roman" pitchFamily="18" charset="0"/>
                          <a:cs typeface="Times New Roman" pitchFamily="18" charset="0"/>
                        </a:rPr>
                        <a:t>ppb</a:t>
                      </a:r>
                      <a:r>
                        <a:rPr lang="zh-CN" sz="1600" kern="0">
                          <a:solidFill>
                            <a:schemeClr val="bg1"/>
                          </a:solidFill>
                          <a:effectLst/>
                          <a:latin typeface="Times New Roman" pitchFamily="18" charset="0"/>
                          <a:cs typeface="Times New Roman" pitchFamily="18" charset="0"/>
                        </a:rPr>
                        <a:t>）</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a:solidFill>
                            <a:schemeClr val="bg1"/>
                          </a:solidFill>
                          <a:effectLst/>
                          <a:latin typeface="Times New Roman" pitchFamily="18" charset="0"/>
                          <a:cs typeface="Times New Roman" pitchFamily="18" charset="0"/>
                        </a:rPr>
                        <a:t>15</a:t>
                      </a:r>
                      <a:endParaRPr lang="zh-CN" sz="1600" kern="10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c>
                  <a:txBody>
                    <a:bodyPr/>
                    <a:lstStyle/>
                    <a:p>
                      <a:pPr algn="ctr">
                        <a:lnSpc>
                          <a:spcPts val="1800"/>
                        </a:lnSpc>
                        <a:spcAft>
                          <a:spcPts val="0"/>
                        </a:spcAft>
                      </a:pPr>
                      <a:r>
                        <a:rPr lang="en-US" sz="1600" kern="0" dirty="0">
                          <a:solidFill>
                            <a:schemeClr val="bg1"/>
                          </a:solidFill>
                          <a:effectLst/>
                          <a:latin typeface="Times New Roman" pitchFamily="18" charset="0"/>
                          <a:cs typeface="Times New Roman" pitchFamily="18" charset="0"/>
                        </a:rPr>
                        <a:t>32</a:t>
                      </a:r>
                      <a:endParaRPr lang="zh-CN" sz="1600" kern="100" dirty="0">
                        <a:solidFill>
                          <a:schemeClr val="bg1"/>
                        </a:solidFill>
                        <a:effectLst/>
                        <a:latin typeface="Times New Roman" pitchFamily="18" charset="0"/>
                        <a:ea typeface="宋体"/>
                        <a:cs typeface="Times New Roman" pitchFamily="18" charset="0"/>
                      </a:endParaRPr>
                    </a:p>
                  </a:txBody>
                  <a:tcPr marL="68580" marR="68580" marT="0" marB="0">
                    <a:solidFill>
                      <a:schemeClr val="accent5"/>
                    </a:solidFill>
                  </a:tcPr>
                </a:tc>
              </a:tr>
            </a:tbl>
          </a:graphicData>
        </a:graphic>
      </p:graphicFrame>
      <p:sp>
        <p:nvSpPr>
          <p:cNvPr id="5" name="Rectangle 1"/>
          <p:cNvSpPr>
            <a:spLocks noChangeArrowheads="1"/>
          </p:cNvSpPr>
          <p:nvPr/>
        </p:nvSpPr>
        <p:spPr bwMode="auto">
          <a:xfrm>
            <a:off x="1547664" y="2348880"/>
            <a:ext cx="648072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2000" b="0"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表</a:t>
            </a:r>
            <a:r>
              <a:rPr kumimoji="0" lang="en-US" altLang="zh-CN" sz="2000" b="0" i="0" u="none" strike="noStrike" cap="none" normalizeH="0" baseline="0" dirty="0" smtClean="0">
                <a:ln>
                  <a:noFill/>
                </a:ln>
                <a:solidFill>
                  <a:srgbClr val="FF0000"/>
                </a:solidFill>
                <a:effectLst/>
                <a:latin typeface="Arial" pitchFamily="34" charset="0"/>
                <a:ea typeface="黑体" pitchFamily="49" charset="-122"/>
                <a:cs typeface="Times New Roman" pitchFamily="18" charset="0"/>
              </a:rPr>
              <a:t>3    </a:t>
            </a:r>
            <a:r>
              <a:rPr kumimoji="0" lang="zh-CN" altLang="en-US" sz="2000" b="0" i="0" u="none" strike="noStrike" cap="none" normalizeH="0" baseline="0" dirty="0" smtClean="0">
                <a:ln>
                  <a:noFill/>
                </a:ln>
                <a:solidFill>
                  <a:srgbClr val="FF0000"/>
                </a:solidFill>
                <a:effectLst/>
                <a:latin typeface="黑体" pitchFamily="49" charset="-122"/>
                <a:ea typeface="黑体" pitchFamily="49" charset="-122"/>
                <a:cs typeface="Times New Roman" pitchFamily="18" charset="0"/>
              </a:rPr>
              <a:t>样品中待测成分含量和精密度</a:t>
            </a:r>
            <a:r>
              <a:rPr kumimoji="0" lang="en-US" altLang="zh-CN" sz="2000" b="0" i="0" u="none" strike="noStrike" cap="none" normalizeH="0" baseline="0" dirty="0" smtClean="0">
                <a:ln>
                  <a:noFill/>
                </a:ln>
                <a:solidFill>
                  <a:srgbClr val="FF0000"/>
                </a:solidFill>
                <a:effectLst/>
                <a:latin typeface="Arial" pitchFamily="34" charset="0"/>
                <a:ea typeface="黑体" pitchFamily="49" charset="-122"/>
                <a:cs typeface="Times New Roman" pitchFamily="18" charset="0"/>
              </a:rPr>
              <a:t>RSD</a:t>
            </a:r>
            <a:r>
              <a:rPr kumimoji="0" lang="zh-CN" altLang="en-US" sz="2000" b="0" i="0" u="none" strike="noStrike" cap="none" normalizeH="0" baseline="0" dirty="0" smtClean="0">
                <a:ln>
                  <a:noFill/>
                </a:ln>
                <a:solidFill>
                  <a:srgbClr val="FF0000"/>
                </a:solidFill>
                <a:effectLst/>
                <a:latin typeface="黑体" pitchFamily="49" charset="-122"/>
                <a:ea typeface="黑体" pitchFamily="49" charset="-122"/>
                <a:cs typeface="Times New Roman" pitchFamily="18" charset="0"/>
              </a:rPr>
              <a:t>可接受范围</a:t>
            </a:r>
            <a:endParaRPr kumimoji="0" lang="zh-CN" altLang="en-US" sz="2000" b="0" i="0" u="none" strike="noStrike" cap="none" normalizeH="0" baseline="0" dirty="0" smtClean="0">
              <a:ln>
                <a:noFill/>
              </a:ln>
              <a:solidFill>
                <a:srgbClr val="FF0000"/>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13991796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lstStyle/>
          <a:p>
            <a:pPr marL="0" indent="0">
              <a:lnSpc>
                <a:spcPts val="4600"/>
              </a:lnSpc>
              <a:buNone/>
            </a:pPr>
            <a:r>
              <a:rPr lang="zh-CN" altLang="en-US" sz="2800" dirty="0" smtClean="0">
                <a:latin typeface="Times New Roman" pitchFamily="18" charset="0"/>
                <a:cs typeface="Times New Roman" pitchFamily="18" charset="0"/>
              </a:rPr>
              <a:t>    三、专</a:t>
            </a:r>
            <a:r>
              <a:rPr lang="zh-CN" altLang="en-US" sz="2800" dirty="0">
                <a:latin typeface="Times New Roman" pitchFamily="18" charset="0"/>
                <a:cs typeface="Times New Roman" pitchFamily="18" charset="0"/>
              </a:rPr>
              <a:t>属性：在其他成分（如杂质、降解产物、辅料等）存在下，采用的分析方法能正确测定被测物的能力</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4600"/>
              </a:lnSpc>
              <a:buNone/>
            </a:pPr>
            <a:r>
              <a:rPr lang="zh-CN" altLang="en-US" sz="2800" dirty="0" smtClean="0">
                <a:latin typeface="Times New Roman" pitchFamily="18" charset="0"/>
                <a:cs typeface="Times New Roman" pitchFamily="18" charset="0"/>
              </a:rPr>
              <a:t>    如</a:t>
            </a:r>
            <a:r>
              <a:rPr lang="zh-CN" altLang="en-US" sz="2800" dirty="0">
                <a:latin typeface="Times New Roman" pitchFamily="18" charset="0"/>
                <a:cs typeface="Times New Roman" pitchFamily="18" charset="0"/>
              </a:rPr>
              <a:t>方法专属性不强，应采用多种</a:t>
            </a:r>
            <a:r>
              <a:rPr lang="zh-CN" altLang="en-US" sz="2800" dirty="0">
                <a:solidFill>
                  <a:srgbClr val="FF0000"/>
                </a:solidFill>
                <a:latin typeface="Times New Roman" pitchFamily="18" charset="0"/>
                <a:cs typeface="Times New Roman" pitchFamily="18" charset="0"/>
              </a:rPr>
              <a:t>不同原理</a:t>
            </a:r>
            <a:r>
              <a:rPr lang="zh-CN" altLang="en-US" sz="2800" dirty="0">
                <a:latin typeface="Times New Roman" pitchFamily="18" charset="0"/>
                <a:cs typeface="Times New Roman" pitchFamily="18" charset="0"/>
              </a:rPr>
              <a:t>的方法予以补充</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4600"/>
              </a:lnSpc>
              <a:buNone/>
            </a:pPr>
            <a:r>
              <a:rPr lang="en-US" altLang="zh-CN" sz="2800" dirty="0" smtClean="0">
                <a:latin typeface="Times New Roman" pitchFamily="18" charset="0"/>
                <a:cs typeface="Times New Roman" pitchFamily="18" charset="0"/>
              </a:rPr>
              <a:t>1</a:t>
            </a:r>
            <a:r>
              <a:rPr lang="zh-CN" altLang="en-US" sz="2800" dirty="0" smtClean="0">
                <a:latin typeface="Times New Roman" pitchFamily="18" charset="0"/>
                <a:cs typeface="Times New Roman" pitchFamily="18" charset="0"/>
              </a:rPr>
              <a:t>、鉴别反应</a:t>
            </a:r>
            <a:endParaRPr lang="en-US" altLang="zh-CN" sz="2800" dirty="0" smtClean="0">
              <a:latin typeface="Times New Roman" pitchFamily="18" charset="0"/>
              <a:cs typeface="Times New Roman" pitchFamily="18" charset="0"/>
            </a:endParaRPr>
          </a:p>
          <a:p>
            <a:pPr marL="0" indent="0">
              <a:lnSpc>
                <a:spcPts val="4600"/>
              </a:lnSpc>
              <a:buNone/>
            </a:pPr>
            <a:r>
              <a:rPr lang="en-US" altLang="zh-CN" sz="2800" dirty="0">
                <a:latin typeface="Times New Roman" pitchFamily="18" charset="0"/>
                <a:cs typeface="Times New Roman" pitchFamily="18" charset="0"/>
              </a:rPr>
              <a:t> </a:t>
            </a:r>
            <a:r>
              <a:rPr lang="en-US" altLang="zh-CN" sz="2800" dirty="0" smtClean="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应呈</a:t>
            </a:r>
            <a:r>
              <a:rPr lang="zh-CN" altLang="en-US" sz="2800" dirty="0" smtClean="0">
                <a:solidFill>
                  <a:srgbClr val="FF0000"/>
                </a:solidFill>
                <a:latin typeface="Times New Roman" pitchFamily="18" charset="0"/>
                <a:cs typeface="Times New Roman" pitchFamily="18" charset="0"/>
              </a:rPr>
              <a:t>阴性反应</a:t>
            </a:r>
            <a:endParaRPr lang="zh-CN" altLang="en-US" dirty="0"/>
          </a:p>
        </p:txBody>
      </p:sp>
    </p:spTree>
    <p:extLst>
      <p:ext uri="{BB962C8B-B14F-4D97-AF65-F5344CB8AC3E}">
        <p14:creationId xmlns:p14="http://schemas.microsoft.com/office/powerpoint/2010/main" val="156243036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normAutofit/>
          </a:bodyPr>
          <a:lstStyle/>
          <a:p>
            <a:pPr marL="0" indent="0">
              <a:lnSpc>
                <a:spcPts val="4600"/>
              </a:lnSpc>
              <a:buNone/>
            </a:pPr>
            <a:r>
              <a:rPr lang="en-US" altLang="zh-CN" sz="2800" dirty="0" smtClean="0"/>
              <a:t>2</a:t>
            </a:r>
            <a:r>
              <a:rPr lang="zh-CN" altLang="en-US" sz="2800" dirty="0" smtClean="0"/>
              <a:t>、含量测定和杂质测定</a:t>
            </a:r>
            <a:endParaRPr lang="en-US" altLang="zh-CN" sz="2800" dirty="0" smtClean="0"/>
          </a:p>
          <a:p>
            <a:pPr marL="0" indent="0">
              <a:lnSpc>
                <a:spcPts val="4600"/>
              </a:lnSpc>
              <a:buNone/>
            </a:pPr>
            <a:r>
              <a:rPr lang="zh-CN" altLang="en-US" sz="2800" dirty="0" smtClean="0"/>
              <a:t>    杂质可得：向试样中加入杂质或辅料，考察分离度或测定结果。</a:t>
            </a:r>
            <a:endParaRPr lang="en-US" altLang="zh-CN" sz="2800" dirty="0" smtClean="0"/>
          </a:p>
          <a:p>
            <a:pPr marL="0" indent="0">
              <a:lnSpc>
                <a:spcPts val="4600"/>
              </a:lnSpc>
              <a:buNone/>
            </a:pPr>
            <a:r>
              <a:rPr lang="zh-CN" altLang="en-US" sz="2800" dirty="0" smtClean="0"/>
              <a:t>    杂质不可得：①与另一得到验证方法比较；</a:t>
            </a:r>
            <a:endParaRPr lang="en-US" altLang="zh-CN" sz="2800" dirty="0" smtClean="0"/>
          </a:p>
          <a:p>
            <a:pPr marL="0" indent="0">
              <a:lnSpc>
                <a:spcPts val="4600"/>
              </a:lnSpc>
              <a:buNone/>
            </a:pPr>
            <a:r>
              <a:rPr lang="en-US" altLang="zh-CN" sz="2800" dirty="0" smtClean="0"/>
              <a:t>                            </a:t>
            </a:r>
            <a:r>
              <a:rPr lang="zh-CN" altLang="zh-CN" sz="2800" dirty="0" smtClean="0"/>
              <a:t>②</a:t>
            </a:r>
            <a:r>
              <a:rPr lang="zh-CN" altLang="en-US" sz="2800" dirty="0" smtClean="0"/>
              <a:t>加速破坏试验。</a:t>
            </a:r>
            <a:endParaRPr lang="en-US" altLang="zh-CN" sz="2800" dirty="0" smtClean="0"/>
          </a:p>
          <a:p>
            <a:pPr marL="0" indent="0">
              <a:lnSpc>
                <a:spcPts val="4600"/>
              </a:lnSpc>
              <a:buNone/>
            </a:pPr>
            <a:r>
              <a:rPr lang="en-US" altLang="zh-CN" sz="2800" dirty="0"/>
              <a:t> </a:t>
            </a:r>
            <a:r>
              <a:rPr lang="en-US" altLang="zh-CN" sz="2800" dirty="0" smtClean="0"/>
              <a:t>   </a:t>
            </a:r>
            <a:r>
              <a:rPr lang="zh-CN" altLang="en-US" sz="2800" dirty="0" smtClean="0"/>
              <a:t>比较测定结果或杂质个数。</a:t>
            </a:r>
            <a:endParaRPr lang="zh-CN" altLang="en-US" sz="2800" dirty="0"/>
          </a:p>
        </p:txBody>
      </p:sp>
    </p:spTree>
    <p:extLst>
      <p:ext uri="{BB962C8B-B14F-4D97-AF65-F5344CB8AC3E}">
        <p14:creationId xmlns:p14="http://schemas.microsoft.com/office/powerpoint/2010/main" val="29200662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a:xfrm>
            <a:off x="457200" y="1196752"/>
            <a:ext cx="8229600" cy="5089768"/>
          </a:xfrm>
        </p:spPr>
        <p:txBody>
          <a:bodyPr>
            <a:normAutofit fontScale="62500" lnSpcReduction="20000"/>
          </a:bodyPr>
          <a:lstStyle/>
          <a:p>
            <a:pPr marL="0" indent="0">
              <a:lnSpc>
                <a:spcPts val="3240"/>
              </a:lnSpc>
              <a:buNone/>
            </a:pPr>
            <a:r>
              <a:rPr lang="zh-CN" altLang="en-US" dirty="0" smtClean="0">
                <a:latin typeface="Times New Roman" pitchFamily="18" charset="0"/>
                <a:cs typeface="Times New Roman" pitchFamily="18" charset="0"/>
              </a:rPr>
              <a:t>    四、检测限</a:t>
            </a:r>
            <a:r>
              <a:rPr lang="zh-CN" altLang="en-US" dirty="0">
                <a:latin typeface="Times New Roman" pitchFamily="18" charset="0"/>
                <a:cs typeface="Times New Roman" pitchFamily="18" charset="0"/>
              </a:rPr>
              <a:t>：试样中被测物能被检测出的最低量。</a:t>
            </a:r>
            <a:endParaRPr lang="en-US" altLang="zh-CN" dirty="0" smtClean="0">
              <a:latin typeface="Times New Roman" pitchFamily="18" charset="0"/>
              <a:cs typeface="Times New Roman" pitchFamily="18" charset="0"/>
            </a:endParaRPr>
          </a:p>
          <a:p>
            <a:pPr marL="0" indent="0">
              <a:lnSpc>
                <a:spcPts val="3240"/>
              </a:lnSpc>
              <a:buNone/>
            </a:pPr>
            <a:r>
              <a:rPr lang="zh-CN" altLang="en-US" dirty="0" smtClean="0">
                <a:solidFill>
                  <a:srgbClr val="FF0000"/>
                </a:solidFill>
                <a:latin typeface="Times New Roman" pitchFamily="18" charset="0"/>
                <a:cs typeface="Times New Roman" pitchFamily="18" charset="0"/>
              </a:rPr>
              <a:t>    检测限</a:t>
            </a:r>
            <a:r>
              <a:rPr lang="zh-CN" altLang="en-US" dirty="0">
                <a:solidFill>
                  <a:srgbClr val="FF0000"/>
                </a:solidFill>
                <a:latin typeface="Times New Roman" pitchFamily="18" charset="0"/>
                <a:cs typeface="Times New Roman" pitchFamily="18" charset="0"/>
              </a:rPr>
              <a:t>作为限度试验指标和定性鉴别的依据，没有定量意义</a:t>
            </a:r>
            <a:r>
              <a:rPr lang="zh-CN" altLang="en-US" dirty="0" smtClean="0">
                <a:solidFill>
                  <a:srgbClr val="FF0000"/>
                </a:solidFill>
                <a:latin typeface="Times New Roman" pitchFamily="18" charset="0"/>
                <a:cs typeface="Times New Roman" pitchFamily="18" charset="0"/>
              </a:rPr>
              <a:t>。</a:t>
            </a:r>
            <a:endParaRPr lang="en-US" altLang="zh-CN" dirty="0" smtClean="0">
              <a:solidFill>
                <a:srgbClr val="FF0000"/>
              </a:solidFill>
              <a:latin typeface="Times New Roman" pitchFamily="18" charset="0"/>
              <a:cs typeface="Times New Roman" pitchFamily="18" charset="0"/>
            </a:endParaRPr>
          </a:p>
          <a:p>
            <a:pPr marL="0" indent="0">
              <a:lnSpc>
                <a:spcPts val="3240"/>
              </a:lnSpc>
              <a:buNone/>
            </a:pPr>
            <a:r>
              <a:rPr lang="en-US" altLang="zh-CN" dirty="0" smtClean="0">
                <a:latin typeface="Times New Roman" pitchFamily="18" charset="0"/>
                <a:cs typeface="Times New Roman" pitchFamily="18" charset="0"/>
              </a:rPr>
              <a:t>    1</a:t>
            </a:r>
            <a:r>
              <a:rPr lang="zh-CN" altLang="en-US" dirty="0" smtClean="0">
                <a:latin typeface="Times New Roman" pitchFamily="18" charset="0"/>
                <a:cs typeface="Times New Roman" pitchFamily="18" charset="0"/>
              </a:rPr>
              <a:t>、</a:t>
            </a:r>
            <a:r>
              <a:rPr lang="zh-CN" altLang="en-US" dirty="0" smtClean="0">
                <a:solidFill>
                  <a:srgbClr val="FF0000"/>
                </a:solidFill>
                <a:latin typeface="Times New Roman" pitchFamily="18" charset="0"/>
                <a:cs typeface="Times New Roman" pitchFamily="18" charset="0"/>
              </a:rPr>
              <a:t>直观法</a:t>
            </a:r>
            <a:r>
              <a:rPr lang="zh-CN" altLang="en-US" dirty="0" smtClean="0">
                <a:latin typeface="Times New Roman" pitchFamily="18" charset="0"/>
                <a:cs typeface="Times New Roman" pitchFamily="18" charset="0"/>
              </a:rPr>
              <a:t>（</a:t>
            </a:r>
            <a:r>
              <a:rPr lang="en-US" altLang="zh-CN" dirty="0" smtClean="0">
                <a:latin typeface="Times New Roman" pitchFamily="18" charset="0"/>
                <a:cs typeface="Times New Roman" pitchFamily="18" charset="0"/>
              </a:rPr>
              <a:t>10</a:t>
            </a:r>
            <a:r>
              <a:rPr lang="zh-CN" altLang="en-US" dirty="0" smtClean="0">
                <a:latin typeface="Times New Roman" pitchFamily="18" charset="0"/>
                <a:cs typeface="Times New Roman" pitchFamily="18" charset="0"/>
              </a:rPr>
              <a:t>版 非仪器分析目视法</a:t>
            </a:r>
            <a:r>
              <a:rPr lang="zh-CN" altLang="en-US" dirty="0" smtClean="0">
                <a:latin typeface="Times New Roman" pitchFamily="18" charset="0"/>
                <a:cs typeface="Times New Roman" pitchFamily="18" charset="0"/>
              </a:rPr>
              <a:t>）</a:t>
            </a:r>
            <a:endParaRPr lang="en-US" altLang="zh-CN" dirty="0" smtClean="0">
              <a:latin typeface="Times New Roman" pitchFamily="18" charset="0"/>
              <a:cs typeface="Times New Roman" pitchFamily="18" charset="0"/>
            </a:endParaRPr>
          </a:p>
          <a:p>
            <a:pPr marL="0" indent="0">
              <a:lnSpc>
                <a:spcPts val="3240"/>
              </a:lnSpc>
              <a:buNone/>
            </a:pPr>
            <a:r>
              <a:rPr lang="en-US" altLang="zh-CN" dirty="0">
                <a:latin typeface="Times New Roman" pitchFamily="18" charset="0"/>
                <a:cs typeface="Times New Roman" pitchFamily="18" charset="0"/>
              </a:rPr>
              <a:t> </a:t>
            </a:r>
            <a:r>
              <a:rPr lang="en-US" altLang="zh-CN" dirty="0" smtClean="0">
                <a:latin typeface="Times New Roman" pitchFamily="18" charset="0"/>
                <a:cs typeface="Times New Roman" pitchFamily="18" charset="0"/>
              </a:rPr>
              <a:t>    </a:t>
            </a:r>
            <a:r>
              <a:rPr lang="zh-CN" altLang="en-US" sz="2900" dirty="0" smtClean="0">
                <a:latin typeface="Times New Roman" pitchFamily="18" charset="0"/>
                <a:cs typeface="Times New Roman" pitchFamily="18" charset="0"/>
              </a:rPr>
              <a:t>用已知浓度的被测物，试验出能被可靠地检测出的最低浓度或量</a:t>
            </a:r>
            <a:r>
              <a:rPr lang="zh-CN" altLang="en-US" sz="2900" dirty="0">
                <a:latin typeface="Times New Roman" pitchFamily="18" charset="0"/>
                <a:cs typeface="Times New Roman" pitchFamily="18" charset="0"/>
              </a:rPr>
              <a:t>。</a:t>
            </a:r>
            <a:endParaRPr lang="en-US" altLang="zh-CN" sz="2900" dirty="0" smtClean="0">
              <a:latin typeface="Times New Roman" pitchFamily="18" charset="0"/>
              <a:cs typeface="Times New Roman" pitchFamily="18" charset="0"/>
            </a:endParaRPr>
          </a:p>
          <a:p>
            <a:pPr marL="0" indent="0">
              <a:lnSpc>
                <a:spcPts val="3240"/>
              </a:lnSpc>
              <a:buNone/>
            </a:pPr>
            <a:r>
              <a:rPr lang="en-US" altLang="zh-CN" dirty="0" smtClean="0">
                <a:latin typeface="Times New Roman" pitchFamily="18" charset="0"/>
                <a:cs typeface="Times New Roman" pitchFamily="18" charset="0"/>
              </a:rPr>
              <a:t>    2</a:t>
            </a:r>
            <a:r>
              <a:rPr lang="zh-CN" altLang="en-US" dirty="0" smtClean="0">
                <a:latin typeface="Times New Roman" pitchFamily="18" charset="0"/>
                <a:cs typeface="Times New Roman" pitchFamily="18" charset="0"/>
              </a:rPr>
              <a:t>、信噪比法  </a:t>
            </a:r>
            <a:r>
              <a:rPr lang="en-US" altLang="zh-CN" dirty="0" smtClean="0">
                <a:latin typeface="Times New Roman" pitchFamily="18" charset="0"/>
                <a:cs typeface="Times New Roman" pitchFamily="18" charset="0"/>
              </a:rPr>
              <a:t>3:1</a:t>
            </a:r>
            <a:r>
              <a:rPr lang="zh-CN" altLang="en-US" dirty="0" smtClean="0">
                <a:latin typeface="Times New Roman" pitchFamily="18" charset="0"/>
                <a:cs typeface="Times New Roman" pitchFamily="18" charset="0"/>
              </a:rPr>
              <a:t>或</a:t>
            </a:r>
            <a:r>
              <a:rPr lang="en-US" altLang="zh-CN" dirty="0" smtClean="0">
                <a:latin typeface="Times New Roman" pitchFamily="18" charset="0"/>
                <a:cs typeface="Times New Roman" pitchFamily="18" charset="0"/>
              </a:rPr>
              <a:t>2:1</a:t>
            </a:r>
          </a:p>
          <a:p>
            <a:pPr marL="0" indent="0">
              <a:lnSpc>
                <a:spcPts val="3240"/>
              </a:lnSpc>
              <a:buNone/>
            </a:pPr>
            <a:r>
              <a:rPr lang="en-US" altLang="zh-CN" dirty="0" smtClean="0">
                <a:latin typeface="Times New Roman" pitchFamily="18" charset="0"/>
                <a:cs typeface="Times New Roman" pitchFamily="18" charset="0"/>
              </a:rPr>
              <a:t>    3</a:t>
            </a:r>
            <a:r>
              <a:rPr lang="zh-CN" altLang="en-US" dirty="0">
                <a:latin typeface="Times New Roman" pitchFamily="18" charset="0"/>
                <a:cs typeface="Times New Roman" pitchFamily="18" charset="0"/>
              </a:rPr>
              <a:t>、</a:t>
            </a:r>
            <a:r>
              <a:rPr lang="zh-CN" altLang="en-US" dirty="0">
                <a:solidFill>
                  <a:srgbClr val="FF0000"/>
                </a:solidFill>
                <a:latin typeface="Times New Roman" pitchFamily="18" charset="0"/>
                <a:cs typeface="Times New Roman" pitchFamily="18" charset="0"/>
              </a:rPr>
              <a:t>基于响应值标准偏差和标准曲线斜率</a:t>
            </a:r>
            <a:r>
              <a:rPr lang="zh-CN" altLang="en-US" dirty="0" smtClean="0">
                <a:solidFill>
                  <a:srgbClr val="FF0000"/>
                </a:solidFill>
                <a:latin typeface="Times New Roman" pitchFamily="18" charset="0"/>
                <a:cs typeface="Times New Roman" pitchFamily="18" charset="0"/>
              </a:rPr>
              <a:t>法</a:t>
            </a:r>
            <a:endParaRPr lang="zh-CN" altLang="en-US" dirty="0">
              <a:solidFill>
                <a:srgbClr val="FF0000"/>
              </a:solidFill>
              <a:latin typeface="Times New Roman" pitchFamily="18" charset="0"/>
              <a:cs typeface="Times New Roman" pitchFamily="18" charset="0"/>
            </a:endParaRPr>
          </a:p>
          <a:p>
            <a:pPr marL="0" indent="0">
              <a:lnSpc>
                <a:spcPts val="3240"/>
              </a:lnSpc>
              <a:buNone/>
            </a:pPr>
            <a:r>
              <a:rPr lang="zh-CN" altLang="en-US" dirty="0" smtClean="0">
                <a:solidFill>
                  <a:srgbClr val="FF0000"/>
                </a:solidFill>
                <a:latin typeface="Times New Roman" pitchFamily="18" charset="0"/>
                <a:cs typeface="Times New Roman" pitchFamily="18" charset="0"/>
              </a:rPr>
              <a:t>    </a:t>
            </a:r>
            <a:r>
              <a:rPr lang="zh-CN" altLang="en-US" sz="2900" dirty="0" smtClean="0">
                <a:solidFill>
                  <a:srgbClr val="FF0000"/>
                </a:solidFill>
                <a:latin typeface="Times New Roman" pitchFamily="18" charset="0"/>
                <a:cs typeface="Times New Roman" pitchFamily="18" charset="0"/>
              </a:rPr>
              <a:t>按照</a:t>
            </a:r>
            <a:r>
              <a:rPr lang="en-US" altLang="zh-CN" sz="2900" dirty="0">
                <a:solidFill>
                  <a:srgbClr val="FF0000"/>
                </a:solidFill>
                <a:latin typeface="Times New Roman" pitchFamily="18" charset="0"/>
                <a:cs typeface="Times New Roman" pitchFamily="18" charset="0"/>
              </a:rPr>
              <a:t>LOD=3.3δ/S</a:t>
            </a:r>
            <a:r>
              <a:rPr lang="zh-CN" altLang="en-US" sz="2900" dirty="0">
                <a:solidFill>
                  <a:srgbClr val="FF0000"/>
                </a:solidFill>
                <a:latin typeface="Times New Roman" pitchFamily="18" charset="0"/>
                <a:cs typeface="Times New Roman" pitchFamily="18" charset="0"/>
              </a:rPr>
              <a:t>公式计算，式中</a:t>
            </a:r>
            <a:r>
              <a:rPr lang="en-US" altLang="zh-CN" sz="2900" dirty="0">
                <a:solidFill>
                  <a:srgbClr val="FF0000"/>
                </a:solidFill>
                <a:latin typeface="Times New Roman" pitchFamily="18" charset="0"/>
                <a:cs typeface="Times New Roman" pitchFamily="18" charset="0"/>
              </a:rPr>
              <a:t>LOD</a:t>
            </a:r>
            <a:r>
              <a:rPr lang="zh-CN" altLang="en-US" sz="2900" dirty="0">
                <a:solidFill>
                  <a:srgbClr val="FF0000"/>
                </a:solidFill>
                <a:latin typeface="Times New Roman" pitchFamily="18" charset="0"/>
                <a:cs typeface="Times New Roman" pitchFamily="18" charset="0"/>
              </a:rPr>
              <a:t>：检测限；</a:t>
            </a:r>
            <a:r>
              <a:rPr lang="en-US" altLang="zh-CN" sz="2900" dirty="0">
                <a:solidFill>
                  <a:srgbClr val="FF0000"/>
                </a:solidFill>
                <a:latin typeface="Times New Roman" pitchFamily="18" charset="0"/>
                <a:cs typeface="Times New Roman" pitchFamily="18" charset="0"/>
              </a:rPr>
              <a:t>δ</a:t>
            </a:r>
            <a:r>
              <a:rPr lang="zh-CN" altLang="en-US" sz="2900" dirty="0">
                <a:solidFill>
                  <a:srgbClr val="FF0000"/>
                </a:solidFill>
                <a:latin typeface="Times New Roman" pitchFamily="18" charset="0"/>
                <a:cs typeface="Times New Roman" pitchFamily="18" charset="0"/>
              </a:rPr>
              <a:t>响应值的偏差；</a:t>
            </a:r>
            <a:r>
              <a:rPr lang="en-US" altLang="zh-CN" sz="2900" dirty="0">
                <a:solidFill>
                  <a:srgbClr val="FF0000"/>
                </a:solidFill>
                <a:latin typeface="Times New Roman" pitchFamily="18" charset="0"/>
                <a:cs typeface="Times New Roman" pitchFamily="18" charset="0"/>
              </a:rPr>
              <a:t>S</a:t>
            </a:r>
            <a:r>
              <a:rPr lang="zh-CN" altLang="en-US" sz="2900" dirty="0">
                <a:solidFill>
                  <a:srgbClr val="FF0000"/>
                </a:solidFill>
                <a:latin typeface="Times New Roman" pitchFamily="18" charset="0"/>
                <a:cs typeface="Times New Roman" pitchFamily="18" charset="0"/>
              </a:rPr>
              <a:t>：标准曲线的斜率</a:t>
            </a:r>
            <a:r>
              <a:rPr lang="zh-CN" altLang="en-US" sz="2900" dirty="0" smtClean="0">
                <a:solidFill>
                  <a:srgbClr val="FF0000"/>
                </a:solidFill>
                <a:latin typeface="Times New Roman" pitchFamily="18" charset="0"/>
                <a:cs typeface="Times New Roman" pitchFamily="18" charset="0"/>
              </a:rPr>
              <a:t>。</a:t>
            </a:r>
            <a:endParaRPr lang="en-US" altLang="zh-CN" sz="2900" dirty="0" smtClean="0">
              <a:solidFill>
                <a:srgbClr val="FF0000"/>
              </a:solidFill>
              <a:latin typeface="Times New Roman" pitchFamily="18" charset="0"/>
              <a:cs typeface="Times New Roman" pitchFamily="18" charset="0"/>
            </a:endParaRPr>
          </a:p>
          <a:p>
            <a:pPr marL="0" indent="0">
              <a:lnSpc>
                <a:spcPts val="3240"/>
              </a:lnSpc>
              <a:buNone/>
            </a:pPr>
            <a:r>
              <a:rPr lang="en-US" altLang="zh-CN" dirty="0" smtClean="0">
                <a:latin typeface="Times New Roman" pitchFamily="18" charset="0"/>
                <a:cs typeface="Times New Roman" pitchFamily="18" charset="0"/>
              </a:rPr>
              <a:t>    4</a:t>
            </a:r>
            <a:r>
              <a:rPr lang="zh-CN" altLang="en-US" dirty="0" smtClean="0">
                <a:latin typeface="Times New Roman" pitchFamily="18" charset="0"/>
                <a:cs typeface="Times New Roman" pitchFamily="18" charset="0"/>
              </a:rPr>
              <a:t>、数据要求</a:t>
            </a:r>
            <a:endParaRPr lang="en-US" altLang="zh-CN" dirty="0" smtClean="0">
              <a:latin typeface="Times New Roman" pitchFamily="18" charset="0"/>
              <a:cs typeface="Times New Roman" pitchFamily="18" charset="0"/>
            </a:endParaRPr>
          </a:p>
          <a:p>
            <a:pPr marL="0" indent="0">
              <a:lnSpc>
                <a:spcPts val="3240"/>
              </a:lnSpc>
              <a:buNone/>
            </a:pPr>
            <a:r>
              <a:rPr lang="zh-CN" altLang="en-US" dirty="0" smtClean="0">
                <a:solidFill>
                  <a:srgbClr val="FF0000"/>
                </a:solidFill>
                <a:latin typeface="Times New Roman" pitchFamily="18" charset="0"/>
                <a:cs typeface="Times New Roman" pitchFamily="18" charset="0"/>
              </a:rPr>
              <a:t>   </a:t>
            </a:r>
            <a:r>
              <a:rPr lang="zh-CN" altLang="en-US" sz="2900" dirty="0" smtClean="0">
                <a:solidFill>
                  <a:srgbClr val="FF0000"/>
                </a:solidFill>
                <a:latin typeface="Times New Roman" pitchFamily="18" charset="0"/>
                <a:cs typeface="Times New Roman" pitchFamily="18" charset="0"/>
              </a:rPr>
              <a:t>上述</a:t>
            </a:r>
            <a:r>
              <a:rPr lang="zh-CN" altLang="en-US" sz="2900" dirty="0">
                <a:solidFill>
                  <a:srgbClr val="FF0000"/>
                </a:solidFill>
                <a:latin typeface="Times New Roman" pitchFamily="18" charset="0"/>
                <a:cs typeface="Times New Roman" pitchFamily="18" charset="0"/>
              </a:rPr>
              <a:t>计算方法获得的检测限数据须用含量相近的样品进行验证</a:t>
            </a:r>
            <a:r>
              <a:rPr lang="zh-CN" altLang="en-US" sz="2900" dirty="0" smtClean="0">
                <a:solidFill>
                  <a:srgbClr val="FF0000"/>
                </a:solidFill>
                <a:latin typeface="Times New Roman" pitchFamily="18" charset="0"/>
                <a:cs typeface="Times New Roman" pitchFamily="18" charset="0"/>
              </a:rPr>
              <a:t>。</a:t>
            </a:r>
            <a:r>
              <a:rPr lang="zh-CN" altLang="en-US" sz="2900" dirty="0" smtClean="0">
                <a:latin typeface="Times New Roman" pitchFamily="18" charset="0"/>
                <a:cs typeface="Times New Roman" pitchFamily="18" charset="0"/>
              </a:rPr>
              <a:t>应附测试图谱，说明试验过程和检测限结果。</a:t>
            </a:r>
            <a:endParaRPr lang="zh-CN" altLang="en-US" sz="2900" dirty="0">
              <a:latin typeface="Times New Roman" pitchFamily="18" charset="0"/>
              <a:cs typeface="Times New Roman" pitchFamily="18" charset="0"/>
            </a:endParaRPr>
          </a:p>
          <a:p>
            <a:pPr marL="0" indent="0">
              <a:buNone/>
            </a:pPr>
            <a:endParaRPr lang="zh-CN" altLang="en-US" dirty="0"/>
          </a:p>
        </p:txBody>
      </p:sp>
    </p:spTree>
    <p:extLst>
      <p:ext uri="{BB962C8B-B14F-4D97-AF65-F5344CB8AC3E}">
        <p14:creationId xmlns:p14="http://schemas.microsoft.com/office/powerpoint/2010/main" val="9899752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normAutofit/>
          </a:bodyPr>
          <a:lstStyle/>
          <a:p>
            <a:pPr marL="0" indent="0">
              <a:lnSpc>
                <a:spcPts val="3600"/>
              </a:lnSpc>
              <a:buNone/>
            </a:pPr>
            <a:r>
              <a:rPr lang="zh-CN" altLang="en-US" sz="2200" dirty="0" smtClean="0">
                <a:latin typeface="Times New Roman" pitchFamily="18" charset="0"/>
                <a:cs typeface="Times New Roman" pitchFamily="18" charset="0"/>
              </a:rPr>
              <a:t>    五、定量</a:t>
            </a:r>
            <a:r>
              <a:rPr lang="zh-CN" altLang="en-US" sz="2200" dirty="0">
                <a:latin typeface="Times New Roman" pitchFamily="18" charset="0"/>
                <a:cs typeface="Times New Roman" pitchFamily="18" charset="0"/>
              </a:rPr>
              <a:t>限：被测物能被定量测定的最低量，其测定结果应符合准确度和精密度要求</a:t>
            </a:r>
            <a:r>
              <a:rPr lang="zh-CN" altLang="en-US" sz="2200" dirty="0" smtClean="0">
                <a:latin typeface="Times New Roman" pitchFamily="18" charset="0"/>
                <a:cs typeface="Times New Roman" pitchFamily="18" charset="0"/>
              </a:rPr>
              <a:t>。</a:t>
            </a:r>
            <a:endParaRPr lang="en-US" altLang="zh-CN" sz="2200" dirty="0" smtClean="0">
              <a:latin typeface="Times New Roman" pitchFamily="18" charset="0"/>
              <a:cs typeface="Times New Roman" pitchFamily="18" charset="0"/>
            </a:endParaRPr>
          </a:p>
          <a:p>
            <a:pPr marL="0" indent="0">
              <a:lnSpc>
                <a:spcPts val="3600"/>
              </a:lnSpc>
              <a:buNone/>
            </a:pPr>
            <a:r>
              <a:rPr lang="en-US" altLang="zh-CN" sz="2200" dirty="0" smtClean="0">
                <a:latin typeface="Times New Roman" pitchFamily="18" charset="0"/>
                <a:cs typeface="Times New Roman" pitchFamily="18" charset="0"/>
              </a:rPr>
              <a:t>    1</a:t>
            </a:r>
            <a:r>
              <a:rPr lang="zh-CN" altLang="en-US" sz="2200" dirty="0" smtClean="0">
                <a:latin typeface="Times New Roman" pitchFamily="18" charset="0"/>
                <a:cs typeface="Times New Roman" pitchFamily="18" charset="0"/>
              </a:rPr>
              <a:t>、</a:t>
            </a:r>
            <a:r>
              <a:rPr lang="zh-CN" altLang="en-US" sz="2200" dirty="0" smtClean="0">
                <a:solidFill>
                  <a:srgbClr val="FF0000"/>
                </a:solidFill>
                <a:latin typeface="Times New Roman" pitchFamily="18" charset="0"/>
                <a:cs typeface="Times New Roman" pitchFamily="18" charset="0"/>
              </a:rPr>
              <a:t>直观法</a:t>
            </a:r>
            <a:endParaRPr lang="en-US" altLang="zh-CN" sz="2200" dirty="0" smtClean="0">
              <a:solidFill>
                <a:srgbClr val="FF0000"/>
              </a:solidFill>
              <a:latin typeface="Times New Roman" pitchFamily="18" charset="0"/>
              <a:cs typeface="Times New Roman" pitchFamily="18" charset="0"/>
            </a:endParaRPr>
          </a:p>
          <a:p>
            <a:pPr marL="0" indent="0">
              <a:lnSpc>
                <a:spcPts val="3600"/>
              </a:lnSpc>
              <a:buNone/>
            </a:pPr>
            <a:r>
              <a:rPr lang="en-US" altLang="zh-CN" sz="2200" dirty="0" smtClean="0">
                <a:latin typeface="Times New Roman" pitchFamily="18" charset="0"/>
                <a:cs typeface="Times New Roman" pitchFamily="18" charset="0"/>
              </a:rPr>
              <a:t>    2</a:t>
            </a:r>
            <a:r>
              <a:rPr lang="zh-CN" altLang="en-US" sz="2200" dirty="0" smtClean="0">
                <a:latin typeface="Times New Roman" pitchFamily="18" charset="0"/>
                <a:cs typeface="Times New Roman" pitchFamily="18" charset="0"/>
              </a:rPr>
              <a:t>、信噪比法 </a:t>
            </a:r>
            <a:r>
              <a:rPr lang="en-US" altLang="zh-CN" sz="2200" dirty="0" smtClean="0">
                <a:latin typeface="Times New Roman" pitchFamily="18" charset="0"/>
                <a:cs typeface="Times New Roman" pitchFamily="18" charset="0"/>
              </a:rPr>
              <a:t>10:1</a:t>
            </a:r>
          </a:p>
          <a:p>
            <a:pPr marL="0" indent="0">
              <a:lnSpc>
                <a:spcPts val="3600"/>
              </a:lnSpc>
              <a:buNone/>
            </a:pPr>
            <a:r>
              <a:rPr lang="en-US" altLang="zh-CN" sz="2200" dirty="0" smtClean="0">
                <a:latin typeface="Times New Roman" pitchFamily="18" charset="0"/>
                <a:cs typeface="Times New Roman" pitchFamily="18" charset="0"/>
              </a:rPr>
              <a:t>    3</a:t>
            </a:r>
            <a:r>
              <a:rPr lang="zh-CN" altLang="en-US" sz="2200" dirty="0">
                <a:latin typeface="Times New Roman" pitchFamily="18" charset="0"/>
                <a:cs typeface="Times New Roman" pitchFamily="18" charset="0"/>
              </a:rPr>
              <a:t>、</a:t>
            </a:r>
            <a:r>
              <a:rPr lang="zh-CN" altLang="en-US" sz="2200" dirty="0">
                <a:solidFill>
                  <a:srgbClr val="FF0000"/>
                </a:solidFill>
                <a:latin typeface="Times New Roman" pitchFamily="18" charset="0"/>
                <a:cs typeface="Times New Roman" pitchFamily="18" charset="0"/>
              </a:rPr>
              <a:t>基于响应值标准偏差和标准曲线斜率</a:t>
            </a:r>
            <a:r>
              <a:rPr lang="zh-CN" altLang="en-US" sz="2200" dirty="0" smtClean="0">
                <a:solidFill>
                  <a:srgbClr val="FF0000"/>
                </a:solidFill>
                <a:latin typeface="Times New Roman" pitchFamily="18" charset="0"/>
                <a:cs typeface="Times New Roman" pitchFamily="18" charset="0"/>
              </a:rPr>
              <a:t>法    </a:t>
            </a:r>
            <a:r>
              <a:rPr lang="en-US" altLang="zh-CN" sz="2400" dirty="0" smtClean="0">
                <a:solidFill>
                  <a:srgbClr val="FF0000"/>
                </a:solidFill>
                <a:latin typeface="Times New Roman" pitchFamily="18" charset="0"/>
                <a:cs typeface="Times New Roman" pitchFamily="18" charset="0"/>
              </a:rPr>
              <a:t>LOQ=10δ/S</a:t>
            </a:r>
            <a:endParaRPr lang="en-US" altLang="zh-CN" sz="2200" dirty="0" smtClean="0">
              <a:solidFill>
                <a:srgbClr val="FF0000"/>
              </a:solidFill>
              <a:latin typeface="Times New Roman" pitchFamily="18" charset="0"/>
              <a:cs typeface="Times New Roman" pitchFamily="18" charset="0"/>
            </a:endParaRPr>
          </a:p>
          <a:p>
            <a:pPr marL="0" indent="0">
              <a:lnSpc>
                <a:spcPts val="3600"/>
              </a:lnSpc>
              <a:buNone/>
            </a:pPr>
            <a:r>
              <a:rPr lang="en-US" altLang="zh-CN" sz="2200" dirty="0" smtClean="0">
                <a:latin typeface="Times New Roman" pitchFamily="18" charset="0"/>
                <a:cs typeface="Times New Roman" pitchFamily="18" charset="0"/>
              </a:rPr>
              <a:t>    4</a:t>
            </a:r>
            <a:r>
              <a:rPr lang="zh-CN" altLang="en-US" sz="2200" dirty="0" smtClean="0">
                <a:latin typeface="Times New Roman" pitchFamily="18" charset="0"/>
                <a:cs typeface="Times New Roman" pitchFamily="18" charset="0"/>
              </a:rPr>
              <a:t>、</a:t>
            </a:r>
            <a:r>
              <a:rPr lang="zh-CN" altLang="en-US" sz="2200" dirty="0" smtClean="0">
                <a:solidFill>
                  <a:srgbClr val="FF0000"/>
                </a:solidFill>
                <a:latin typeface="Times New Roman" pitchFamily="18" charset="0"/>
                <a:cs typeface="Times New Roman" pitchFamily="18" charset="0"/>
              </a:rPr>
              <a:t>数据要求</a:t>
            </a:r>
            <a:endParaRPr lang="en-US" altLang="zh-CN" sz="2200" dirty="0" smtClean="0">
              <a:solidFill>
                <a:srgbClr val="FF0000"/>
              </a:solidFill>
              <a:latin typeface="Times New Roman" pitchFamily="18" charset="0"/>
              <a:cs typeface="Times New Roman" pitchFamily="18" charset="0"/>
            </a:endParaRPr>
          </a:p>
          <a:p>
            <a:pPr marL="0" indent="0">
              <a:lnSpc>
                <a:spcPts val="3600"/>
              </a:lnSpc>
              <a:buNone/>
            </a:pPr>
            <a:r>
              <a:rPr lang="zh-CN" altLang="en-US" sz="2200" dirty="0" smtClean="0">
                <a:solidFill>
                  <a:srgbClr val="FF0000"/>
                </a:solidFill>
                <a:latin typeface="Times New Roman" pitchFamily="18" charset="0"/>
                <a:cs typeface="Times New Roman" pitchFamily="18" charset="0"/>
              </a:rPr>
              <a:t>    上述</a:t>
            </a:r>
            <a:r>
              <a:rPr lang="zh-CN" altLang="en-US" sz="2200" dirty="0">
                <a:solidFill>
                  <a:srgbClr val="FF0000"/>
                </a:solidFill>
                <a:latin typeface="Times New Roman" pitchFamily="18" charset="0"/>
                <a:cs typeface="Times New Roman" pitchFamily="18" charset="0"/>
              </a:rPr>
              <a:t>计算方法获得的定量限数据须用含量相近的样品进行验证。应附测试图谱，说明测试过程和定量限结果，包括准确度和精密度验证数据。</a:t>
            </a:r>
            <a:endParaRPr lang="en-US" altLang="zh-CN" sz="2200" dirty="0" smtClean="0">
              <a:solidFill>
                <a:srgbClr val="FF0000"/>
              </a:solidFill>
              <a:latin typeface="Times New Roman" pitchFamily="18" charset="0"/>
              <a:cs typeface="Times New Roman" pitchFamily="18" charset="0"/>
            </a:endParaRPr>
          </a:p>
          <a:p>
            <a:pPr marL="0" indent="0">
              <a:lnSpc>
                <a:spcPts val="4000"/>
              </a:lnSpc>
              <a:buNone/>
            </a:pPr>
            <a:endParaRPr lang="zh-CN" alt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431810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lstStyle/>
          <a:p>
            <a:pPr marL="0" indent="0">
              <a:lnSpc>
                <a:spcPts val="4600"/>
              </a:lnSpc>
              <a:buNone/>
            </a:pPr>
            <a:r>
              <a:rPr lang="zh-CN" altLang="en-US" sz="2800" dirty="0" smtClean="0"/>
              <a:t>    六、</a:t>
            </a:r>
            <a:r>
              <a:rPr lang="zh-CN" altLang="en-US" sz="2800" dirty="0" smtClean="0">
                <a:latin typeface="Times New Roman" pitchFamily="18" charset="0"/>
                <a:cs typeface="Times New Roman" pitchFamily="18" charset="0"/>
              </a:rPr>
              <a:t>线性</a:t>
            </a:r>
            <a:r>
              <a:rPr lang="zh-CN" altLang="en-US" sz="2800" dirty="0">
                <a:latin typeface="Times New Roman" pitchFamily="18" charset="0"/>
                <a:cs typeface="Times New Roman" pitchFamily="18" charset="0"/>
              </a:rPr>
              <a:t>：在设计的范围内，测试</a:t>
            </a:r>
            <a:r>
              <a:rPr lang="zh-CN" altLang="en-US" sz="2800" dirty="0">
                <a:solidFill>
                  <a:srgbClr val="FF0000"/>
                </a:solidFill>
                <a:latin typeface="Times New Roman" pitchFamily="18" charset="0"/>
                <a:cs typeface="Times New Roman" pitchFamily="18" charset="0"/>
              </a:rPr>
              <a:t>响应值</a:t>
            </a:r>
            <a:r>
              <a:rPr lang="zh-CN" altLang="en-US" sz="2800" dirty="0">
                <a:latin typeface="Times New Roman" pitchFamily="18" charset="0"/>
                <a:cs typeface="Times New Roman" pitchFamily="18" charset="0"/>
              </a:rPr>
              <a:t>与试样中被测物浓度呈</a:t>
            </a:r>
            <a:r>
              <a:rPr lang="zh-CN" altLang="en-US" sz="2800" dirty="0">
                <a:solidFill>
                  <a:srgbClr val="FF0000"/>
                </a:solidFill>
                <a:latin typeface="Times New Roman" pitchFamily="18" charset="0"/>
                <a:cs typeface="Times New Roman" pitchFamily="18" charset="0"/>
              </a:rPr>
              <a:t>比例</a:t>
            </a:r>
            <a:r>
              <a:rPr lang="zh-CN" altLang="en-US" sz="2800" dirty="0">
                <a:latin typeface="Times New Roman" pitchFamily="18" charset="0"/>
                <a:cs typeface="Times New Roman" pitchFamily="18" charset="0"/>
              </a:rPr>
              <a:t>关系的程度</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lnSpc>
                <a:spcPts val="4600"/>
              </a:lnSpc>
              <a:buNone/>
            </a:pPr>
            <a:r>
              <a:rPr lang="en-US" altLang="zh-CN" sz="2800" dirty="0">
                <a:latin typeface="Times New Roman" pitchFamily="18" charset="0"/>
                <a:cs typeface="Times New Roman" pitchFamily="18" charset="0"/>
              </a:rPr>
              <a:t> </a:t>
            </a:r>
            <a:r>
              <a:rPr lang="en-US" altLang="zh-CN" sz="2800" dirty="0" smtClean="0">
                <a:latin typeface="Times New Roman" pitchFamily="18" charset="0"/>
                <a:cs typeface="Times New Roman" pitchFamily="18" charset="0"/>
              </a:rPr>
              <a:t>   </a:t>
            </a:r>
            <a:r>
              <a:rPr lang="zh-CN" altLang="en-US" sz="2800" dirty="0" smtClean="0">
                <a:latin typeface="Times New Roman" pitchFamily="18" charset="0"/>
                <a:cs typeface="Times New Roman" pitchFamily="18" charset="0"/>
              </a:rPr>
              <a:t>至少制备</a:t>
            </a:r>
            <a:r>
              <a:rPr lang="en-US" altLang="zh-CN" sz="2800" dirty="0" smtClean="0">
                <a:latin typeface="Times New Roman" pitchFamily="18" charset="0"/>
                <a:cs typeface="Times New Roman" pitchFamily="18" charset="0"/>
              </a:rPr>
              <a:t>5</a:t>
            </a:r>
            <a:r>
              <a:rPr lang="zh-CN" altLang="en-US" sz="2800" dirty="0" smtClean="0">
                <a:latin typeface="Times New Roman" pitchFamily="18" charset="0"/>
                <a:cs typeface="Times New Roman" pitchFamily="18" charset="0"/>
              </a:rPr>
              <a:t>份</a:t>
            </a:r>
            <a:r>
              <a:rPr lang="zh-CN" altLang="en-US" sz="2800" dirty="0" smtClean="0">
                <a:solidFill>
                  <a:srgbClr val="FF0000"/>
                </a:solidFill>
                <a:latin typeface="Times New Roman" pitchFamily="18" charset="0"/>
                <a:cs typeface="Times New Roman" pitchFamily="18" charset="0"/>
              </a:rPr>
              <a:t>不同浓度的对照品</a:t>
            </a:r>
            <a:r>
              <a:rPr lang="zh-CN" altLang="en-US" sz="2800" dirty="0" smtClean="0">
                <a:latin typeface="Times New Roman" pitchFamily="18" charset="0"/>
                <a:cs typeface="Times New Roman" pitchFamily="18" charset="0"/>
              </a:rPr>
              <a:t>溶液。</a:t>
            </a:r>
            <a:endParaRPr lang="en-US" altLang="zh-CN" sz="2800" dirty="0" smtClean="0">
              <a:latin typeface="Times New Roman" pitchFamily="18" charset="0"/>
              <a:cs typeface="Times New Roman" pitchFamily="18" charset="0"/>
            </a:endParaRPr>
          </a:p>
          <a:p>
            <a:pPr marL="0" indent="0">
              <a:lnSpc>
                <a:spcPts val="4600"/>
              </a:lnSpc>
              <a:buNone/>
            </a:pPr>
            <a:r>
              <a:rPr lang="en-US" altLang="zh-CN" sz="2800" dirty="0">
                <a:latin typeface="Times New Roman" pitchFamily="18" charset="0"/>
                <a:cs typeface="Times New Roman" pitchFamily="18" charset="0"/>
              </a:rPr>
              <a:t> </a:t>
            </a:r>
            <a:r>
              <a:rPr lang="en-US" altLang="zh-CN" sz="2800" dirty="0" smtClean="0">
                <a:latin typeface="Times New Roman" pitchFamily="18" charset="0"/>
                <a:cs typeface="Times New Roman" pitchFamily="18" charset="0"/>
              </a:rPr>
              <a:t>   </a:t>
            </a:r>
            <a:r>
              <a:rPr lang="zh-CN" altLang="en-US" sz="2800" dirty="0">
                <a:latin typeface="Times New Roman" pitchFamily="18" charset="0"/>
                <a:cs typeface="Times New Roman" pitchFamily="18" charset="0"/>
              </a:rPr>
              <a:t>数据要求：应列出回归方程、相关系数和线性图（</a:t>
            </a:r>
            <a:r>
              <a:rPr lang="zh-CN" altLang="en-US" sz="2800" dirty="0">
                <a:solidFill>
                  <a:srgbClr val="FF0000"/>
                </a:solidFill>
                <a:latin typeface="Times New Roman" pitchFamily="18" charset="0"/>
                <a:cs typeface="Times New Roman" pitchFamily="18" charset="0"/>
              </a:rPr>
              <a:t>或其他数学模型</a:t>
            </a:r>
            <a:r>
              <a:rPr lang="zh-CN" altLang="en-US" sz="2800" dirty="0" smtClean="0">
                <a:latin typeface="Times New Roman" pitchFamily="18" charset="0"/>
                <a:cs typeface="Times New Roman" pitchFamily="18" charset="0"/>
              </a:rPr>
              <a:t>）。</a:t>
            </a:r>
            <a:endParaRPr lang="en-US" altLang="zh-CN" sz="2800" dirty="0" smtClean="0">
              <a:latin typeface="Times New Roman" pitchFamily="18" charset="0"/>
              <a:cs typeface="Times New Roman" pitchFamily="18" charset="0"/>
            </a:endParaRPr>
          </a:p>
          <a:p>
            <a:pPr marL="0" indent="0">
              <a:buNone/>
            </a:pPr>
            <a:endParaRPr lang="en-US" altLang="zh-CN" dirty="0" smtClean="0"/>
          </a:p>
          <a:p>
            <a:pPr marL="0" indent="0">
              <a:buNone/>
            </a:pPr>
            <a:endParaRPr lang="zh-CN" altLang="en-US" dirty="0"/>
          </a:p>
        </p:txBody>
      </p:sp>
    </p:spTree>
    <p:extLst>
      <p:ext uri="{BB962C8B-B14F-4D97-AF65-F5344CB8AC3E}">
        <p14:creationId xmlns:p14="http://schemas.microsoft.com/office/powerpoint/2010/main" val="18501955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normAutofit fontScale="32500" lnSpcReduction="20000"/>
          </a:bodyPr>
          <a:lstStyle/>
          <a:p>
            <a:pPr marL="0" indent="0">
              <a:lnSpc>
                <a:spcPct val="120000"/>
              </a:lnSpc>
              <a:buNone/>
            </a:pPr>
            <a:r>
              <a:rPr lang="zh-CN" altLang="en-US" sz="6800" dirty="0" smtClean="0">
                <a:latin typeface="Times New Roman" pitchFamily="18" charset="0"/>
                <a:cs typeface="Times New Roman" pitchFamily="18" charset="0"/>
              </a:rPr>
              <a:t>    七、范围</a:t>
            </a:r>
            <a:r>
              <a:rPr lang="zh-CN" altLang="en-US" sz="6800" dirty="0">
                <a:latin typeface="Times New Roman" pitchFamily="18" charset="0"/>
                <a:cs typeface="Times New Roman" pitchFamily="18" charset="0"/>
              </a:rPr>
              <a:t>：分析方法能达到一定精密度、准确度和线性要求时的高低限浓度或量的区间</a:t>
            </a:r>
            <a:r>
              <a:rPr lang="zh-CN" altLang="en-US" sz="6800" dirty="0" smtClean="0">
                <a:latin typeface="Times New Roman" pitchFamily="18" charset="0"/>
                <a:cs typeface="Times New Roman" pitchFamily="18" charset="0"/>
              </a:rPr>
              <a:t>。</a:t>
            </a:r>
            <a:endParaRPr lang="en-US" altLang="zh-CN" sz="6800" dirty="0" smtClean="0">
              <a:latin typeface="Times New Roman" pitchFamily="18" charset="0"/>
              <a:cs typeface="Times New Roman" pitchFamily="18" charset="0"/>
            </a:endParaRPr>
          </a:p>
          <a:p>
            <a:pPr marL="0" indent="0">
              <a:lnSpc>
                <a:spcPct val="120000"/>
              </a:lnSpc>
              <a:buNone/>
            </a:pPr>
            <a:r>
              <a:rPr lang="zh-CN" altLang="en-US" sz="6800" dirty="0" smtClean="0">
                <a:latin typeface="Times New Roman" pitchFamily="18" charset="0"/>
                <a:cs typeface="Times New Roman" pitchFamily="18" charset="0"/>
              </a:rPr>
              <a:t>    含量测定</a:t>
            </a:r>
            <a:r>
              <a:rPr lang="zh-CN" altLang="en-US" sz="6800" dirty="0">
                <a:latin typeface="Times New Roman" pitchFamily="18" charset="0"/>
                <a:cs typeface="Times New Roman" pitchFamily="18" charset="0"/>
              </a:rPr>
              <a:t>：测试浓度的</a:t>
            </a:r>
            <a:r>
              <a:rPr lang="en-US" altLang="zh-CN" sz="6800" dirty="0">
                <a:latin typeface="Times New Roman" pitchFamily="18" charset="0"/>
                <a:cs typeface="Times New Roman" pitchFamily="18" charset="0"/>
              </a:rPr>
              <a:t>80</a:t>
            </a:r>
            <a:r>
              <a:rPr lang="zh-CN" altLang="en-US" sz="6800" dirty="0">
                <a:latin typeface="Times New Roman" pitchFamily="18" charset="0"/>
                <a:cs typeface="Times New Roman" pitchFamily="18" charset="0"/>
              </a:rPr>
              <a:t>％～</a:t>
            </a:r>
            <a:r>
              <a:rPr lang="en-US" altLang="zh-CN" sz="6800" dirty="0">
                <a:latin typeface="Times New Roman" pitchFamily="18" charset="0"/>
                <a:cs typeface="Times New Roman" pitchFamily="18" charset="0"/>
              </a:rPr>
              <a:t>120</a:t>
            </a:r>
            <a:r>
              <a:rPr lang="zh-CN" altLang="en-US" sz="6800" dirty="0">
                <a:latin typeface="Times New Roman" pitchFamily="18" charset="0"/>
                <a:cs typeface="Times New Roman" pitchFamily="18" charset="0"/>
              </a:rPr>
              <a:t>％</a:t>
            </a:r>
            <a:r>
              <a:rPr lang="zh-CN" altLang="en-US" sz="6800" dirty="0" smtClean="0">
                <a:latin typeface="Times New Roman" pitchFamily="18" charset="0"/>
                <a:cs typeface="Times New Roman" pitchFamily="18" charset="0"/>
              </a:rPr>
              <a:t>；</a:t>
            </a:r>
            <a:endParaRPr lang="en-US" altLang="zh-CN" sz="6800" dirty="0" smtClean="0">
              <a:latin typeface="Times New Roman" pitchFamily="18" charset="0"/>
              <a:cs typeface="Times New Roman" pitchFamily="18" charset="0"/>
            </a:endParaRPr>
          </a:p>
          <a:p>
            <a:pPr marL="0" indent="0">
              <a:lnSpc>
                <a:spcPct val="120000"/>
              </a:lnSpc>
              <a:buNone/>
            </a:pPr>
            <a:r>
              <a:rPr lang="zh-CN" altLang="en-US" sz="6800" dirty="0" smtClean="0">
                <a:latin typeface="Times New Roman" pitchFamily="18" charset="0"/>
                <a:cs typeface="Times New Roman" pitchFamily="18" charset="0"/>
              </a:rPr>
              <a:t>    含量均匀度</a:t>
            </a:r>
            <a:r>
              <a:rPr lang="zh-CN" altLang="en-US" sz="6800" dirty="0">
                <a:latin typeface="Times New Roman" pitchFamily="18" charset="0"/>
                <a:cs typeface="Times New Roman" pitchFamily="18" charset="0"/>
              </a:rPr>
              <a:t>检查：测试浓度的</a:t>
            </a:r>
            <a:r>
              <a:rPr lang="en-US" altLang="zh-CN" sz="6800" dirty="0">
                <a:latin typeface="Times New Roman" pitchFamily="18" charset="0"/>
                <a:cs typeface="Times New Roman" pitchFamily="18" charset="0"/>
              </a:rPr>
              <a:t>70</a:t>
            </a:r>
            <a:r>
              <a:rPr lang="zh-CN" altLang="en-US" sz="6800" dirty="0">
                <a:latin typeface="Times New Roman" pitchFamily="18" charset="0"/>
                <a:cs typeface="Times New Roman" pitchFamily="18" charset="0"/>
              </a:rPr>
              <a:t>％～</a:t>
            </a:r>
            <a:r>
              <a:rPr lang="en-US" altLang="zh-CN" sz="6800" dirty="0">
                <a:latin typeface="Times New Roman" pitchFamily="18" charset="0"/>
                <a:cs typeface="Times New Roman" pitchFamily="18" charset="0"/>
              </a:rPr>
              <a:t>130</a:t>
            </a:r>
            <a:r>
              <a:rPr lang="zh-CN" altLang="en-US" sz="6800" dirty="0">
                <a:latin typeface="Times New Roman" pitchFamily="18" charset="0"/>
                <a:cs typeface="Times New Roman" pitchFamily="18" charset="0"/>
              </a:rPr>
              <a:t>％，特殊剂型，如气雾剂和喷雾剂，范围可适当放宽</a:t>
            </a:r>
            <a:r>
              <a:rPr lang="zh-CN" altLang="en-US" sz="6800" dirty="0" smtClean="0">
                <a:latin typeface="Times New Roman" pitchFamily="18" charset="0"/>
                <a:cs typeface="Times New Roman" pitchFamily="18" charset="0"/>
              </a:rPr>
              <a:t>；</a:t>
            </a:r>
            <a:endParaRPr lang="en-US" altLang="zh-CN" sz="6800" dirty="0" smtClean="0">
              <a:latin typeface="Times New Roman" pitchFamily="18" charset="0"/>
              <a:cs typeface="Times New Roman" pitchFamily="18" charset="0"/>
            </a:endParaRPr>
          </a:p>
          <a:p>
            <a:pPr marL="0" indent="0">
              <a:lnSpc>
                <a:spcPct val="120000"/>
              </a:lnSpc>
              <a:buNone/>
            </a:pPr>
            <a:r>
              <a:rPr lang="zh-CN" altLang="en-US" sz="6800" dirty="0" smtClean="0">
                <a:latin typeface="Times New Roman" pitchFamily="18" charset="0"/>
                <a:cs typeface="Times New Roman" pitchFamily="18" charset="0"/>
              </a:rPr>
              <a:t>    溶出度</a:t>
            </a:r>
            <a:r>
              <a:rPr lang="zh-CN" altLang="en-US" sz="6800" dirty="0">
                <a:latin typeface="Times New Roman" pitchFamily="18" charset="0"/>
                <a:cs typeface="Times New Roman" pitchFamily="18" charset="0"/>
              </a:rPr>
              <a:t>或释放度：一般为限度的</a:t>
            </a:r>
            <a:r>
              <a:rPr lang="en-US" altLang="zh-CN" sz="6800" dirty="0">
                <a:solidFill>
                  <a:srgbClr val="FF0000"/>
                </a:solidFill>
                <a:latin typeface="Times New Roman" pitchFamily="18" charset="0"/>
                <a:cs typeface="Times New Roman" pitchFamily="18" charset="0"/>
              </a:rPr>
              <a:t>±30</a:t>
            </a:r>
            <a:r>
              <a:rPr lang="zh-CN" altLang="en-US" sz="6800" dirty="0" smtClean="0">
                <a:latin typeface="Times New Roman" pitchFamily="18" charset="0"/>
                <a:cs typeface="Times New Roman" pitchFamily="18" charset="0"/>
              </a:rPr>
              <a:t>％，或为</a:t>
            </a:r>
            <a:r>
              <a:rPr lang="zh-CN" altLang="en-US" sz="6800" dirty="0">
                <a:latin typeface="Times New Roman" pitchFamily="18" charset="0"/>
                <a:cs typeface="Times New Roman" pitchFamily="18" charset="0"/>
              </a:rPr>
              <a:t>下限的</a:t>
            </a:r>
            <a:r>
              <a:rPr lang="en-US" altLang="zh-CN" sz="6800" dirty="0">
                <a:latin typeface="Times New Roman" pitchFamily="18" charset="0"/>
                <a:cs typeface="Times New Roman" pitchFamily="18" charset="0"/>
              </a:rPr>
              <a:t>-20</a:t>
            </a:r>
            <a:r>
              <a:rPr lang="zh-CN" altLang="en-US" sz="6800" dirty="0">
                <a:latin typeface="Times New Roman" pitchFamily="18" charset="0"/>
                <a:cs typeface="Times New Roman" pitchFamily="18" charset="0"/>
              </a:rPr>
              <a:t>％至上限的</a:t>
            </a:r>
            <a:r>
              <a:rPr lang="en-US" altLang="zh-CN" sz="6800" dirty="0">
                <a:latin typeface="Times New Roman" pitchFamily="18" charset="0"/>
                <a:cs typeface="Times New Roman" pitchFamily="18" charset="0"/>
              </a:rPr>
              <a:t>+20</a:t>
            </a:r>
            <a:r>
              <a:rPr lang="zh-CN" altLang="en-US" sz="6800" dirty="0" smtClean="0">
                <a:latin typeface="Times New Roman" pitchFamily="18" charset="0"/>
                <a:cs typeface="Times New Roman" pitchFamily="18" charset="0"/>
              </a:rPr>
              <a:t>％；</a:t>
            </a:r>
            <a:endParaRPr lang="en-US" altLang="zh-CN" sz="6800" dirty="0" smtClean="0">
              <a:latin typeface="Times New Roman" pitchFamily="18" charset="0"/>
              <a:cs typeface="Times New Roman" pitchFamily="18" charset="0"/>
            </a:endParaRPr>
          </a:p>
          <a:p>
            <a:pPr marL="0" indent="0">
              <a:lnSpc>
                <a:spcPct val="120000"/>
              </a:lnSpc>
              <a:buNone/>
            </a:pPr>
            <a:r>
              <a:rPr lang="zh-CN" altLang="en-US" sz="6800" dirty="0" smtClean="0">
                <a:latin typeface="Times New Roman" pitchFamily="18" charset="0"/>
                <a:cs typeface="Times New Roman" pitchFamily="18" charset="0"/>
              </a:rPr>
              <a:t>    杂质</a:t>
            </a:r>
            <a:r>
              <a:rPr lang="zh-CN" altLang="en-US" sz="6800" dirty="0">
                <a:latin typeface="Times New Roman" pitchFamily="18" charset="0"/>
                <a:cs typeface="Times New Roman" pitchFamily="18" charset="0"/>
              </a:rPr>
              <a:t>测定：规定限度的</a:t>
            </a:r>
            <a:r>
              <a:rPr lang="en-US" altLang="zh-CN" sz="6800" dirty="0">
                <a:latin typeface="Times New Roman" pitchFamily="18" charset="0"/>
                <a:cs typeface="Times New Roman" pitchFamily="18" charset="0"/>
              </a:rPr>
              <a:t>±20</a:t>
            </a:r>
            <a:r>
              <a:rPr lang="zh-CN" altLang="en-US" sz="6800" dirty="0" smtClean="0">
                <a:latin typeface="Times New Roman" pitchFamily="18" charset="0"/>
                <a:cs typeface="Times New Roman" pitchFamily="18" charset="0"/>
              </a:rPr>
              <a:t>％；</a:t>
            </a:r>
            <a:endParaRPr lang="en-US" altLang="zh-CN" sz="6800" dirty="0" smtClean="0">
              <a:latin typeface="Times New Roman" pitchFamily="18" charset="0"/>
              <a:cs typeface="Times New Roman" pitchFamily="18" charset="0"/>
            </a:endParaRPr>
          </a:p>
          <a:p>
            <a:pPr marL="0" indent="0">
              <a:lnSpc>
                <a:spcPct val="120000"/>
              </a:lnSpc>
              <a:buNone/>
            </a:pPr>
            <a:r>
              <a:rPr lang="zh-CN" altLang="en-US" sz="6800" dirty="0" smtClean="0">
                <a:latin typeface="Times New Roman" pitchFamily="18" charset="0"/>
                <a:cs typeface="Times New Roman" pitchFamily="18" charset="0"/>
              </a:rPr>
              <a:t>    含量测定</a:t>
            </a:r>
            <a:r>
              <a:rPr lang="zh-CN" altLang="en-US" sz="6800" dirty="0">
                <a:latin typeface="Times New Roman" pitchFamily="18" charset="0"/>
                <a:cs typeface="Times New Roman" pitchFamily="18" charset="0"/>
              </a:rPr>
              <a:t>与杂质检查同时，峰面积归一化法：杂质规定限度的</a:t>
            </a:r>
            <a:r>
              <a:rPr lang="en-US" altLang="zh-CN" sz="6800" dirty="0">
                <a:latin typeface="Times New Roman" pitchFamily="18" charset="0"/>
                <a:cs typeface="Times New Roman" pitchFamily="18" charset="0"/>
              </a:rPr>
              <a:t>-20</a:t>
            </a:r>
            <a:r>
              <a:rPr lang="zh-CN" altLang="en-US" sz="6800" dirty="0">
                <a:latin typeface="Times New Roman" pitchFamily="18" charset="0"/>
                <a:cs typeface="Times New Roman" pitchFamily="18" charset="0"/>
              </a:rPr>
              <a:t>％至含量限度（或上限）的＋</a:t>
            </a:r>
            <a:r>
              <a:rPr lang="en-US" altLang="zh-CN" sz="6800" dirty="0">
                <a:latin typeface="Times New Roman" pitchFamily="18" charset="0"/>
                <a:cs typeface="Times New Roman" pitchFamily="18" charset="0"/>
              </a:rPr>
              <a:t>20</a:t>
            </a:r>
            <a:r>
              <a:rPr lang="zh-CN" altLang="en-US" sz="6800" dirty="0">
                <a:latin typeface="Times New Roman" pitchFamily="18" charset="0"/>
                <a:cs typeface="Times New Roman" pitchFamily="18" charset="0"/>
              </a:rPr>
              <a:t>％</a:t>
            </a:r>
            <a:r>
              <a:rPr lang="zh-CN" altLang="en-US" sz="6800" dirty="0" smtClean="0">
                <a:latin typeface="Times New Roman" pitchFamily="18" charset="0"/>
                <a:cs typeface="Times New Roman" pitchFamily="18" charset="0"/>
              </a:rPr>
              <a:t>。</a:t>
            </a:r>
            <a:endParaRPr lang="en-US" altLang="zh-CN" sz="6800" dirty="0" smtClean="0">
              <a:latin typeface="Times New Roman" pitchFamily="18" charset="0"/>
              <a:cs typeface="Times New Roman" pitchFamily="18" charset="0"/>
            </a:endParaRPr>
          </a:p>
          <a:p>
            <a:pPr marL="0" indent="0">
              <a:lnSpc>
                <a:spcPct val="120000"/>
              </a:lnSpc>
              <a:buNone/>
            </a:pPr>
            <a:r>
              <a:rPr lang="zh-CN" altLang="en-US" sz="6800" dirty="0" smtClean="0">
                <a:solidFill>
                  <a:srgbClr val="FF0000"/>
                </a:solidFill>
                <a:latin typeface="Times New Roman" pitchFamily="18" charset="0"/>
                <a:cs typeface="Times New Roman" pitchFamily="18" charset="0"/>
              </a:rPr>
              <a:t>    校正因子</a:t>
            </a:r>
            <a:r>
              <a:rPr lang="zh-CN" altLang="en-US" sz="6800" dirty="0">
                <a:solidFill>
                  <a:srgbClr val="FF0000"/>
                </a:solidFill>
                <a:latin typeface="Times New Roman" pitchFamily="18" charset="0"/>
                <a:cs typeface="Times New Roman" pitchFamily="18" charset="0"/>
              </a:rPr>
              <a:t>测定时，范围一般应根据其应用对象的测定范围确定。</a:t>
            </a:r>
          </a:p>
          <a:p>
            <a:pPr marL="0" indent="0">
              <a:buNone/>
            </a:pPr>
            <a:endParaRPr lang="en-US" altLang="zh-CN" dirty="0" smtClean="0"/>
          </a:p>
          <a:p>
            <a:pPr marL="0" indent="0">
              <a:buNone/>
            </a:pPr>
            <a:endParaRPr lang="zh-CN" altLang="en-US" dirty="0"/>
          </a:p>
        </p:txBody>
      </p:sp>
    </p:spTree>
    <p:extLst>
      <p:ext uri="{BB962C8B-B14F-4D97-AF65-F5344CB8AC3E}">
        <p14:creationId xmlns:p14="http://schemas.microsoft.com/office/powerpoint/2010/main" val="35438161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兽药质量标准分析方法指导原则</a:t>
            </a:r>
          </a:p>
        </p:txBody>
      </p:sp>
      <p:sp>
        <p:nvSpPr>
          <p:cNvPr id="3" name="内容占位符 2"/>
          <p:cNvSpPr>
            <a:spLocks noGrp="1"/>
          </p:cNvSpPr>
          <p:nvPr>
            <p:ph idx="1"/>
          </p:nvPr>
        </p:nvSpPr>
        <p:spPr/>
        <p:txBody>
          <a:bodyPr>
            <a:normAutofit fontScale="70000" lnSpcReduction="20000"/>
          </a:bodyPr>
          <a:lstStyle/>
          <a:p>
            <a:pPr marL="0" indent="0">
              <a:lnSpc>
                <a:spcPts val="3360"/>
              </a:lnSpc>
              <a:buNone/>
            </a:pPr>
            <a:r>
              <a:rPr lang="zh-CN" altLang="en-US" sz="3000" dirty="0" smtClean="0"/>
              <a:t>  八、 耐用性</a:t>
            </a:r>
            <a:r>
              <a:rPr lang="zh-CN" altLang="en-US" sz="3000" dirty="0"/>
              <a:t>：在测定条件有小的变动时，测定结果不受影响的承受</a:t>
            </a:r>
            <a:r>
              <a:rPr lang="zh-CN" altLang="en-US" sz="3000" dirty="0" smtClean="0"/>
              <a:t>程度。</a:t>
            </a:r>
            <a:endParaRPr lang="en-US" altLang="zh-CN" sz="3000" dirty="0" smtClean="0"/>
          </a:p>
          <a:p>
            <a:pPr marL="0" indent="0">
              <a:lnSpc>
                <a:spcPts val="3360"/>
              </a:lnSpc>
              <a:buNone/>
            </a:pPr>
            <a:r>
              <a:rPr lang="zh-CN" altLang="en-US" sz="3000" dirty="0" smtClean="0"/>
              <a:t>    </a:t>
            </a:r>
            <a:r>
              <a:rPr lang="zh-CN" altLang="en-US" sz="3000" dirty="0" smtClean="0">
                <a:solidFill>
                  <a:srgbClr val="FF0000"/>
                </a:solidFill>
              </a:rPr>
              <a:t>可以</a:t>
            </a:r>
            <a:r>
              <a:rPr lang="zh-CN" altLang="en-US" sz="3000" dirty="0">
                <a:solidFill>
                  <a:srgbClr val="FF0000"/>
                </a:solidFill>
              </a:rPr>
              <a:t>先采用均匀设计确定主要影响因素，再通过单因素分析等确实变动范围</a:t>
            </a:r>
            <a:r>
              <a:rPr lang="zh-CN" altLang="en-US" sz="3000" dirty="0" smtClean="0">
                <a:solidFill>
                  <a:srgbClr val="FF0000"/>
                </a:solidFill>
              </a:rPr>
              <a:t>。</a:t>
            </a:r>
            <a:endParaRPr lang="en-US" altLang="zh-CN" sz="3000" dirty="0" smtClean="0">
              <a:solidFill>
                <a:srgbClr val="FF0000"/>
              </a:solidFill>
            </a:endParaRPr>
          </a:p>
          <a:p>
            <a:pPr marL="0" indent="0">
              <a:lnSpc>
                <a:spcPts val="3360"/>
              </a:lnSpc>
              <a:buNone/>
            </a:pPr>
            <a:r>
              <a:rPr lang="zh-CN" altLang="en-US" sz="3000" dirty="0" smtClean="0"/>
              <a:t>   典型</a:t>
            </a:r>
            <a:r>
              <a:rPr lang="zh-CN" altLang="en-US" sz="3000" dirty="0"/>
              <a:t>变动因素：被测溶液的稳定性、样品的提取次数、时间等</a:t>
            </a:r>
            <a:r>
              <a:rPr lang="zh-CN" altLang="en-US" sz="3000" dirty="0" smtClean="0"/>
              <a:t>。</a:t>
            </a:r>
            <a:endParaRPr lang="en-US" altLang="zh-CN" sz="3000" dirty="0" smtClean="0"/>
          </a:p>
          <a:p>
            <a:pPr marL="0" indent="0">
              <a:lnSpc>
                <a:spcPts val="3360"/>
              </a:lnSpc>
              <a:buNone/>
            </a:pPr>
            <a:r>
              <a:rPr lang="zh-CN" altLang="en-US" sz="3000" dirty="0" smtClean="0"/>
              <a:t>   液</a:t>
            </a:r>
            <a:r>
              <a:rPr lang="zh-CN" altLang="en-US" sz="3000" dirty="0"/>
              <a:t>相：流动相的组成和</a:t>
            </a:r>
            <a:r>
              <a:rPr lang="en-US" altLang="zh-CN" sz="3000" dirty="0"/>
              <a:t>pH</a:t>
            </a:r>
            <a:r>
              <a:rPr lang="zh-CN" altLang="en-US" sz="3000" dirty="0"/>
              <a:t>值，不同厂牌或不同批号的同类型色谱柱、柱温、流速等</a:t>
            </a:r>
            <a:r>
              <a:rPr lang="zh-CN" altLang="en-US" sz="3000" dirty="0" smtClean="0"/>
              <a:t>。</a:t>
            </a:r>
            <a:endParaRPr lang="en-US" altLang="zh-CN" sz="3000" dirty="0" smtClean="0"/>
          </a:p>
          <a:p>
            <a:pPr marL="0" indent="0">
              <a:lnSpc>
                <a:spcPts val="3360"/>
              </a:lnSpc>
              <a:buNone/>
            </a:pPr>
            <a:r>
              <a:rPr lang="zh-CN" altLang="en-US" sz="3000" dirty="0" smtClean="0"/>
              <a:t>   气相</a:t>
            </a:r>
            <a:r>
              <a:rPr lang="zh-CN" altLang="en-US" sz="3000" dirty="0"/>
              <a:t>：不同品牌或批号的色谱柱、固定相、不同类型的担体、载气流速、柱温、进样口和检测器温度等。</a:t>
            </a:r>
            <a:endParaRPr lang="en-US" altLang="zh-CN" sz="3000" dirty="0" smtClean="0"/>
          </a:p>
          <a:p>
            <a:pPr marL="0" indent="0">
              <a:buNone/>
            </a:pPr>
            <a:endParaRPr lang="zh-CN" altLang="en-US" dirty="0"/>
          </a:p>
        </p:txBody>
      </p:sp>
    </p:spTree>
    <p:extLst>
      <p:ext uri="{BB962C8B-B14F-4D97-AF65-F5344CB8AC3E}">
        <p14:creationId xmlns:p14="http://schemas.microsoft.com/office/powerpoint/2010/main" val="4739081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665832"/>
          </a:xfrm>
        </p:spPr>
        <p:txBody>
          <a:bodyPr/>
          <a:lstStyle/>
          <a:p>
            <a:pPr marL="0" indent="0">
              <a:buNone/>
            </a:pPr>
            <a:endParaRPr lang="en-US" altLang="zh-CN" dirty="0" smtClean="0"/>
          </a:p>
          <a:p>
            <a:pPr marL="0" indent="0">
              <a:buNone/>
            </a:pPr>
            <a:endParaRPr lang="en-US" altLang="zh-CN" dirty="0"/>
          </a:p>
          <a:p>
            <a:pPr marL="0" indent="0" algn="ctr">
              <a:buNone/>
            </a:pPr>
            <a:endParaRPr lang="en-US" altLang="zh-CN" dirty="0"/>
          </a:p>
          <a:p>
            <a:pPr marL="0" indent="0" algn="ctr">
              <a:buNone/>
            </a:pPr>
            <a:r>
              <a:rPr lang="en-US" altLang="zh-CN" sz="8000" dirty="0" smtClean="0">
                <a:latin typeface="隶书" pitchFamily="49" charset="-122"/>
                <a:ea typeface="隶书" pitchFamily="49" charset="-122"/>
              </a:rPr>
              <a:t> </a:t>
            </a:r>
            <a:r>
              <a:rPr lang="zh-CN" altLang="en-US" sz="8000" dirty="0" smtClean="0">
                <a:latin typeface="隶书" pitchFamily="49" charset="-122"/>
                <a:ea typeface="隶书" pitchFamily="49" charset="-122"/>
              </a:rPr>
              <a:t>谢 谢 ！</a:t>
            </a:r>
            <a:endParaRPr lang="zh-CN" altLang="en-US" sz="8000" dirty="0">
              <a:latin typeface="隶书" pitchFamily="49" charset="-122"/>
              <a:ea typeface="隶书" pitchFamily="49" charset="-122"/>
            </a:endParaRPr>
          </a:p>
        </p:txBody>
      </p:sp>
    </p:spTree>
    <p:extLst>
      <p:ext uri="{BB962C8B-B14F-4D97-AF65-F5344CB8AC3E}">
        <p14:creationId xmlns:p14="http://schemas.microsoft.com/office/powerpoint/2010/main" val="42911070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Fan</Template>
  <TotalTime>4558</TotalTime>
  <Words>5286</Words>
  <Application>Microsoft Office PowerPoint</Application>
  <PresentationFormat>全屏显示(4:3)</PresentationFormat>
  <Paragraphs>432</Paragraphs>
  <Slides>61</Slides>
  <Notes>1</Notes>
  <HiddenSlides>0</HiddenSlides>
  <MMClips>0</MMClips>
  <ScaleCrop>false</ScaleCrop>
  <HeadingPairs>
    <vt:vector size="4" baseType="variant">
      <vt:variant>
        <vt:lpstr>主题</vt:lpstr>
      </vt:variant>
      <vt:variant>
        <vt:i4>1</vt:i4>
      </vt:variant>
      <vt:variant>
        <vt:lpstr>幻灯片标题</vt:lpstr>
      </vt:variant>
      <vt:variant>
        <vt:i4>61</vt:i4>
      </vt:variant>
    </vt:vector>
  </HeadingPairs>
  <TitlesOfParts>
    <vt:vector size="62" baseType="lpstr">
      <vt:lpstr>暗香扑面</vt:lpstr>
      <vt:lpstr>《中国兽药典》二〇一五年版  一部   解读</vt:lpstr>
      <vt:lpstr>内容概况</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凡例</vt:lpstr>
      <vt:lpstr>紫外—可见分光光度法</vt:lpstr>
      <vt:lpstr>紫外可见分光光度法</vt:lpstr>
      <vt:lpstr>紫外可见分光光度法</vt:lpstr>
      <vt:lpstr>紫外可见分光光度法</vt:lpstr>
      <vt:lpstr>高效液相色谱法</vt:lpstr>
      <vt:lpstr>高效液相色谱法</vt:lpstr>
      <vt:lpstr>高效液相色谱法</vt:lpstr>
      <vt:lpstr>高效液相色法</vt:lpstr>
      <vt:lpstr>高效液相色谱法</vt:lpstr>
      <vt:lpstr>高效液相色谱法</vt:lpstr>
      <vt:lpstr>高效液相色谱法</vt:lpstr>
      <vt:lpstr>高效液相色谱法</vt:lpstr>
      <vt:lpstr>高效液相色谱法</vt:lpstr>
      <vt:lpstr>高效液相色谱法</vt:lpstr>
      <vt:lpstr>气相色谱法</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兽药质量标准分析方法指导原则</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《中国兽药典》 二〇一五年版 一部   解读</dc:title>
  <dc:creator>y</dc:creator>
  <cp:lastModifiedBy>y</cp:lastModifiedBy>
  <cp:revision>194</cp:revision>
  <dcterms:created xsi:type="dcterms:W3CDTF">2016-06-07T06:36:57Z</dcterms:created>
  <dcterms:modified xsi:type="dcterms:W3CDTF">2016-07-12T09:18:35Z</dcterms:modified>
</cp:coreProperties>
</file>